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9" r:id="rId3"/>
    <p:sldId id="260" r:id="rId4"/>
    <p:sldId id="264" r:id="rId5"/>
    <p:sldId id="268" r:id="rId6"/>
    <p:sldId id="269" r:id="rId7"/>
    <p:sldId id="270" r:id="rId8"/>
    <p:sldId id="273" r:id="rId9"/>
    <p:sldId id="274" r:id="rId10"/>
    <p:sldId id="275" r:id="rId11"/>
    <p:sldId id="276" r:id="rId12"/>
    <p:sldId id="285" r:id="rId13"/>
    <p:sldId id="286" r:id="rId14"/>
    <p:sldId id="284" r:id="rId15"/>
    <p:sldId id="277" r:id="rId16"/>
    <p:sldId id="288" r:id="rId17"/>
    <p:sldId id="281"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283099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337788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427901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341249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385365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116481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308653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347232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142361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107889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A40222-BF0F-4F68-B97E-DA72B3DAF9CF}" type="datetimeFigureOut">
              <a:rPr lang="en-US" smtClean="0"/>
              <a:pPr/>
              <a:t>14/03/2023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324346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40222-BF0F-4F68-B97E-DA72B3DAF9CF}" type="datetimeFigureOut">
              <a:rPr lang="en-US" smtClean="0"/>
              <a:pPr/>
              <a:t>14/03/2023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3112-DAC9-4906-892A-C09AE8A16412}" type="slidenum">
              <a:rPr lang="en-US" smtClean="0"/>
              <a:pPr/>
              <a:t>‹#›</a:t>
            </a:fld>
            <a:endParaRPr lang="en-US"/>
          </a:p>
        </p:txBody>
      </p:sp>
    </p:spTree>
    <p:extLst>
      <p:ext uri="{BB962C8B-B14F-4D97-AF65-F5344CB8AC3E}">
        <p14:creationId xmlns:p14="http://schemas.microsoft.com/office/powerpoint/2010/main" xmlns="" val="14961017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4737" y="1282048"/>
            <a:ext cx="10477041" cy="4688446"/>
          </a:xfrm>
        </p:spPr>
        <p:txBody>
          <a:bodyPr>
            <a:normAutofit/>
          </a:bodyPr>
          <a:lstStyle/>
          <a:p>
            <a:pPr>
              <a:lnSpc>
                <a:spcPct val="150000"/>
              </a:lnSpc>
            </a:pPr>
            <a:r>
              <a:rPr lang="en-US" sz="4400" b="1" dirty="0" smtClean="0">
                <a:solidFill>
                  <a:srgbClr val="FF0000"/>
                </a:solidFill>
                <a:latin typeface="Times New Roman" panose="02020603050405020304" pitchFamily="18" charset="0"/>
                <a:cs typeface="Times New Roman" panose="02020603050405020304" pitchFamily="18" charset="0"/>
              </a:rPr>
              <a:t>NHIỆT LIỆT CHÀO MỪNG</a:t>
            </a:r>
            <a:endParaRPr lang="en-US" sz="4400" b="1" dirty="0" smtClean="0">
              <a:solidFill>
                <a:srgbClr val="00B050"/>
              </a:solidFill>
              <a:latin typeface="Times New Roman" panose="02020603050405020304" pitchFamily="18" charset="0"/>
              <a:cs typeface="Times New Roman" panose="02020603050405020304" pitchFamily="18" charset="0"/>
            </a:endParaRPr>
          </a:p>
          <a:p>
            <a:pPr>
              <a:lnSpc>
                <a:spcPct val="100000"/>
              </a:lnSpc>
            </a:pPr>
            <a:r>
              <a:rPr lang="en-US" sz="4400" b="1" dirty="0" smtClean="0">
                <a:solidFill>
                  <a:srgbClr val="00B050"/>
                </a:solidFill>
                <a:latin typeface="Times New Roman" panose="02020603050405020304" pitchFamily="18" charset="0"/>
                <a:cs typeface="Times New Roman" panose="02020603050405020304" pitchFamily="18" charset="0"/>
              </a:rPr>
              <a:t>ĐOÀN PHÚC TRA CÔNG TÁC Y TẾ NĂM </a:t>
            </a:r>
            <a:r>
              <a:rPr lang="en-US" sz="4400" b="1" dirty="0" smtClean="0">
                <a:solidFill>
                  <a:srgbClr val="00B050"/>
                </a:solidFill>
                <a:latin typeface="Times New Roman" panose="02020603050405020304" pitchFamily="18" charset="0"/>
                <a:cs typeface="Times New Roman" panose="02020603050405020304" pitchFamily="18" charset="0"/>
              </a:rPr>
              <a:t>2022</a:t>
            </a:r>
            <a:endParaRPr lang="en-US" sz="4400" b="1" dirty="0">
              <a:solidFill>
                <a:srgbClr val="00B05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xmlns="">
                  <a14:imgLayer r:embed="rId4">
                    <a14:imgEffect>
                      <a14:artisticCrisscrossEtching trans="87000" pressure="35"/>
                    </a14:imgEffect>
                  </a14:imgLayer>
                </a14:imgProps>
              </a:ext>
              <a:ext uri="{28A0092B-C50C-407E-A947-70E740481C1C}">
                <a14:useLocalDpi xmlns:a14="http://schemas.microsoft.com/office/drawing/2010/main" xmlns="" val="0"/>
              </a:ext>
            </a:extLst>
          </a:blip>
          <a:stretch>
            <a:fillRect/>
          </a:stretch>
        </p:blipFill>
        <p:spPr>
          <a:xfrm>
            <a:off x="9721801" y="250166"/>
            <a:ext cx="946199" cy="893632"/>
          </a:xfrm>
          <a:prstGeom prst="rect">
            <a:avLst/>
          </a:prstGeom>
        </p:spPr>
      </p:pic>
      <p:sp>
        <p:nvSpPr>
          <p:cNvPr id="6" name="Rectangle 6"/>
          <p:cNvSpPr>
            <a:spLocks noChangeArrowheads="1"/>
          </p:cNvSpPr>
          <p:nvPr/>
        </p:nvSpPr>
        <p:spPr bwMode="auto">
          <a:xfrm>
            <a:off x="6096000" y="4772798"/>
            <a:ext cx="49530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200" b="1" i="1" dirty="0">
                <a:solidFill>
                  <a:srgbClr val="0000FF"/>
                </a:solidFill>
                <a:latin typeface="Times New Roman" panose="02020603050405020304" pitchFamily="18" charset="0"/>
              </a:rPr>
              <a:t>Ân Thi, </a:t>
            </a:r>
            <a:r>
              <a:rPr lang="en-US" altLang="en-US" sz="2200" b="1" i="1" dirty="0" smtClean="0">
                <a:solidFill>
                  <a:srgbClr val="0000FF"/>
                </a:solidFill>
                <a:latin typeface="Times New Roman" panose="02020603050405020304" pitchFamily="18" charset="0"/>
              </a:rPr>
              <a:t>ngày</a:t>
            </a:r>
            <a:r>
              <a:rPr lang="en-US" altLang="en-US" sz="2200" b="1" i="1" dirty="0">
                <a:solidFill>
                  <a:srgbClr val="0000FF"/>
                </a:solidFill>
                <a:latin typeface="Times New Roman" panose="02020603050405020304" pitchFamily="18" charset="0"/>
              </a:rPr>
              <a:t> </a:t>
            </a:r>
            <a:r>
              <a:rPr lang="en-US" altLang="en-US" sz="2200" b="1" i="1" dirty="0" smtClean="0">
                <a:solidFill>
                  <a:srgbClr val="0000FF"/>
                </a:solidFill>
                <a:latin typeface="Times New Roman" panose="02020603050405020304" pitchFamily="18" charset="0"/>
              </a:rPr>
              <a:t>15 </a:t>
            </a:r>
            <a:r>
              <a:rPr lang="en-US" altLang="en-US" sz="2200" b="1" i="1" dirty="0">
                <a:solidFill>
                  <a:srgbClr val="0000FF"/>
                </a:solidFill>
                <a:latin typeface="Times New Roman" panose="02020603050405020304" pitchFamily="18" charset="0"/>
              </a:rPr>
              <a:t>tháng </a:t>
            </a:r>
            <a:r>
              <a:rPr lang="en-US" altLang="en-US" sz="2200" b="1" i="1" dirty="0" smtClean="0">
                <a:solidFill>
                  <a:srgbClr val="0000FF"/>
                </a:solidFill>
                <a:latin typeface="Times New Roman" panose="02020603050405020304" pitchFamily="18" charset="0"/>
              </a:rPr>
              <a:t>03 </a:t>
            </a:r>
            <a:r>
              <a:rPr lang="en-US" altLang="en-US" sz="2200" b="1" i="1" dirty="0">
                <a:solidFill>
                  <a:srgbClr val="0000FF"/>
                </a:solidFill>
                <a:latin typeface="Times New Roman" panose="02020603050405020304" pitchFamily="18" charset="0"/>
              </a:rPr>
              <a:t>năm </a:t>
            </a:r>
            <a:r>
              <a:rPr lang="en-US" altLang="en-US" sz="2200" b="1" i="1" dirty="0" smtClean="0">
                <a:solidFill>
                  <a:srgbClr val="0000FF"/>
                </a:solidFill>
                <a:latin typeface="Times New Roman" panose="02020603050405020304" pitchFamily="18" charset="0"/>
              </a:rPr>
              <a:t>2023</a:t>
            </a:r>
            <a:endParaRPr lang="en-US" altLang="en-US" sz="2200" b="1" i="1" dirty="0">
              <a:solidFill>
                <a:srgbClr val="0000FF"/>
              </a:solidFill>
              <a:latin typeface="Times New Roman" panose="02020603050405020304" pitchFamily="18" charset="0"/>
            </a:endParaRPr>
          </a:p>
        </p:txBody>
      </p:sp>
      <p:sp>
        <p:nvSpPr>
          <p:cNvPr id="8" name="TextBox 7"/>
          <p:cNvSpPr txBox="1"/>
          <p:nvPr/>
        </p:nvSpPr>
        <p:spPr>
          <a:xfrm>
            <a:off x="470647" y="452701"/>
            <a:ext cx="2958353" cy="461665"/>
          </a:xfrm>
          <a:prstGeom prst="rect">
            <a:avLst/>
          </a:prstGeom>
          <a:noFill/>
        </p:spPr>
        <p:txBody>
          <a:bodyPr wrap="square" rtlCol="0">
            <a:spAutoFit/>
          </a:bodyPr>
          <a:lstStyle/>
          <a:p>
            <a:pPr algn="ctr"/>
            <a:r>
              <a:rPr lang="en-US" sz="1100" dirty="0">
                <a:solidFill>
                  <a:srgbClr val="0000FF"/>
                </a:solidFill>
                <a:latin typeface="Times New Roman" panose="02020603050405020304" pitchFamily="18" charset="0"/>
                <a:cs typeface="Times New Roman" panose="02020603050405020304" pitchFamily="18" charset="0"/>
              </a:rPr>
              <a:t> </a:t>
            </a:r>
            <a:r>
              <a:rPr lang="en-US" sz="1200" dirty="0">
                <a:solidFill>
                  <a:srgbClr val="0000FF"/>
                </a:solidFill>
                <a:latin typeface="Times New Roman" panose="02020603050405020304" pitchFamily="18" charset="0"/>
                <a:cs typeface="Times New Roman" panose="02020603050405020304" pitchFamily="18" charset="0"/>
              </a:rPr>
              <a:t>SỞ Y TẾ HƯNG </a:t>
            </a:r>
            <a:r>
              <a:rPr lang="en-US" sz="1200" dirty="0" smtClean="0">
                <a:solidFill>
                  <a:srgbClr val="0000FF"/>
                </a:solidFill>
                <a:latin typeface="Times New Roman" panose="02020603050405020304" pitchFamily="18" charset="0"/>
                <a:cs typeface="Times New Roman" panose="02020603050405020304" pitchFamily="18" charset="0"/>
              </a:rPr>
              <a:t>YÊN</a:t>
            </a:r>
          </a:p>
          <a:p>
            <a:pPr algn="ctr"/>
            <a:r>
              <a:rPr lang="en-US" sz="1200" b="1" dirty="0">
                <a:solidFill>
                  <a:srgbClr val="0000FF"/>
                </a:solidFill>
                <a:latin typeface="Times New Roman" panose="02020603050405020304" pitchFamily="18" charset="0"/>
                <a:cs typeface="Times New Roman" panose="02020603050405020304" pitchFamily="18" charset="0"/>
              </a:rPr>
              <a:t>TRUNG TÂM Y TẾ HUYỆN ÂN </a:t>
            </a:r>
            <a:r>
              <a:rPr lang="en-US" sz="1200" b="1" dirty="0" smtClean="0">
                <a:solidFill>
                  <a:srgbClr val="0000FF"/>
                </a:solidFill>
                <a:latin typeface="Times New Roman" panose="02020603050405020304" pitchFamily="18" charset="0"/>
                <a:cs typeface="Times New Roman" panose="02020603050405020304" pitchFamily="18" charset="0"/>
              </a:rPr>
              <a:t>THI</a:t>
            </a:r>
            <a:endParaRPr lang="en-US" sz="1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06483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0"/>
            <a:ext cx="5143500" cy="643544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0" y="0"/>
            <a:ext cx="5143500" cy="6435444"/>
          </a:xfrm>
          <a:prstGeom prst="rect">
            <a:avLst/>
          </a:prstGeom>
        </p:spPr>
      </p:pic>
    </p:spTree>
    <p:extLst>
      <p:ext uri="{BB962C8B-B14F-4D97-AF65-F5344CB8AC3E}">
        <p14:creationId xmlns:p14="http://schemas.microsoft.com/office/powerpoint/2010/main" xmlns="" val="32952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22228"/>
          </a:xfrm>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01337" y="365125"/>
            <a:ext cx="10371909" cy="6022228"/>
          </a:xfrm>
          <a:prstGeom prst="rect">
            <a:avLst/>
          </a:prstGeom>
        </p:spPr>
      </p:pic>
    </p:spTree>
    <p:extLst>
      <p:ext uri="{BB962C8B-B14F-4D97-AF65-F5344CB8AC3E}">
        <p14:creationId xmlns:p14="http://schemas.microsoft.com/office/powerpoint/2010/main" xmlns="" val="315439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lip về TTYT_000121.jpg"/>
          <p:cNvPicPr>
            <a:picLocks noGrp="1" noChangeAspect="1"/>
          </p:cNvPicPr>
          <p:nvPr>
            <p:ph sz="half" idx="1"/>
          </p:nvPr>
        </p:nvPicPr>
        <p:blipFill>
          <a:blip r:embed="rId2"/>
          <a:stretch>
            <a:fillRect/>
          </a:stretch>
        </p:blipFill>
        <p:spPr>
          <a:xfrm>
            <a:off x="838200" y="1515292"/>
            <a:ext cx="5181600" cy="3942190"/>
          </a:xfrm>
        </p:spPr>
      </p:pic>
      <p:pic>
        <p:nvPicPr>
          <p:cNvPr id="8" name="Content Placeholder 7" descr="Clip về TTYT_000135.jpg"/>
          <p:cNvPicPr>
            <a:picLocks noGrp="1" noChangeAspect="1"/>
          </p:cNvPicPr>
          <p:nvPr>
            <p:ph sz="half" idx="2"/>
          </p:nvPr>
        </p:nvPicPr>
        <p:blipFill>
          <a:blip r:embed="rId3"/>
          <a:stretch>
            <a:fillRect/>
          </a:stretch>
        </p:blipFill>
        <p:spPr>
          <a:xfrm>
            <a:off x="6172200" y="1515291"/>
            <a:ext cx="5181600" cy="3942191"/>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lip về TTYT_000050.jpg"/>
          <p:cNvPicPr>
            <a:picLocks noGrp="1" noChangeAspect="1"/>
          </p:cNvPicPr>
          <p:nvPr>
            <p:ph sz="half" idx="1"/>
          </p:nvPr>
        </p:nvPicPr>
        <p:blipFill>
          <a:blip r:embed="rId2"/>
          <a:stretch>
            <a:fillRect/>
          </a:stretch>
        </p:blipFill>
        <p:spPr>
          <a:xfrm>
            <a:off x="838200" y="862149"/>
            <a:ext cx="5181600" cy="4715693"/>
          </a:xfrm>
        </p:spPr>
      </p:pic>
      <p:pic>
        <p:nvPicPr>
          <p:cNvPr id="6" name="Content Placeholder 5" descr="Clip về TTYT_000166.jpg"/>
          <p:cNvPicPr>
            <a:picLocks noGrp="1" noChangeAspect="1"/>
          </p:cNvPicPr>
          <p:nvPr>
            <p:ph sz="half" idx="2"/>
          </p:nvPr>
        </p:nvPicPr>
        <p:blipFill>
          <a:blip r:embed="rId3"/>
          <a:stretch>
            <a:fillRect/>
          </a:stretch>
        </p:blipFill>
        <p:spPr>
          <a:xfrm>
            <a:off x="6159137" y="888275"/>
            <a:ext cx="5181600" cy="467650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lip về TTYT_000138.jpg"/>
          <p:cNvPicPr>
            <a:picLocks noGrp="1" noChangeAspect="1"/>
          </p:cNvPicPr>
          <p:nvPr>
            <p:ph sz="half" idx="1"/>
          </p:nvPr>
        </p:nvPicPr>
        <p:blipFill>
          <a:blip r:embed="rId2"/>
          <a:stretch>
            <a:fillRect/>
          </a:stretch>
        </p:blipFill>
        <p:spPr>
          <a:xfrm>
            <a:off x="838200" y="1580606"/>
            <a:ext cx="5181600" cy="4297680"/>
          </a:xfrm>
        </p:spPr>
      </p:pic>
      <p:pic>
        <p:nvPicPr>
          <p:cNvPr id="6" name="Content Placeholder 5" descr="Clip về TTYT_000105.jpg"/>
          <p:cNvPicPr>
            <a:picLocks noGrp="1" noChangeAspect="1"/>
          </p:cNvPicPr>
          <p:nvPr>
            <p:ph sz="half" idx="2"/>
          </p:nvPr>
        </p:nvPicPr>
        <p:blipFill>
          <a:blip r:embed="rId3"/>
          <a:stretch>
            <a:fillRect/>
          </a:stretch>
        </p:blipFill>
        <p:spPr>
          <a:xfrm>
            <a:off x="6172200" y="1658983"/>
            <a:ext cx="5181600" cy="416705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2569"/>
          </a:xfrm>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0527" y="365125"/>
            <a:ext cx="10411096" cy="6062569"/>
          </a:xfrm>
          <a:prstGeom prst="rect">
            <a:avLst/>
          </a:prstGeom>
        </p:spPr>
      </p:pic>
    </p:spTree>
    <p:extLst>
      <p:ext uri="{BB962C8B-B14F-4D97-AF65-F5344CB8AC3E}">
        <p14:creationId xmlns:p14="http://schemas.microsoft.com/office/powerpoint/2010/main" xmlns="" val="1710532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38012" cy="5981887"/>
          </a:xfrm>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01338" y="365125"/>
            <a:ext cx="10411096" cy="5981888"/>
          </a:xfrm>
          <a:prstGeom prst="rect">
            <a:avLst/>
          </a:prstGeom>
        </p:spPr>
      </p:pic>
    </p:spTree>
    <p:extLst>
      <p:ext uri="{BB962C8B-B14F-4D97-AF65-F5344CB8AC3E}">
        <p14:creationId xmlns:p14="http://schemas.microsoft.com/office/powerpoint/2010/main" xmlns="" val="374974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91800" cy="5995334"/>
          </a:xfrm>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01" y="365125"/>
            <a:ext cx="10502536" cy="5995334"/>
          </a:xfrm>
          <a:prstGeom prst="rect">
            <a:avLst/>
          </a:prstGeom>
        </p:spPr>
      </p:pic>
    </p:spTree>
    <p:extLst>
      <p:ext uri="{BB962C8B-B14F-4D97-AF65-F5344CB8AC3E}">
        <p14:creationId xmlns:p14="http://schemas.microsoft.com/office/powerpoint/2010/main" xmlns="" val="4157102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4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01082" cy="6076016"/>
          </a:xfrm>
          <a:noFill/>
        </p:spPr>
        <p:txBody>
          <a:bodyPr>
            <a:normAutofit/>
          </a:bodyPr>
          <a:lstStyle/>
          <a:p>
            <a:pPr algn="ctr"/>
            <a:r>
              <a:rPr lang="en-US" sz="8000" b="1" smtClean="0">
                <a:solidFill>
                  <a:srgbClr val="7030A0"/>
                </a:solidFill>
              </a:rPr>
              <a:t>TRÂN TRỌNG CẢM ƠN!</a:t>
            </a:r>
            <a:endParaRPr lang="en-US" sz="8000" b="1">
              <a:solidFill>
                <a:srgbClr val="7030A0"/>
              </a:solidFill>
            </a:endParaRPr>
          </a:p>
        </p:txBody>
      </p:sp>
    </p:spTree>
    <p:extLst>
      <p:ext uri="{BB962C8B-B14F-4D97-AF65-F5344CB8AC3E}">
        <p14:creationId xmlns:p14="http://schemas.microsoft.com/office/powerpoint/2010/main" xmlns="" val="376124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24657"/>
            <a:ext cx="11416553" cy="6070272"/>
          </a:xfrm>
        </p:spPr>
        <p:style>
          <a:lnRef idx="0">
            <a:schemeClr val="accent5"/>
          </a:lnRef>
          <a:fillRef idx="3">
            <a:schemeClr val="accent5"/>
          </a:fillRef>
          <a:effectRef idx="3">
            <a:schemeClr val="accent5"/>
          </a:effectRef>
          <a:fontRef idx="minor">
            <a:schemeClr val="lt1"/>
          </a:fontRef>
        </p:style>
        <p:txBody>
          <a:bodyPr/>
          <a:lstStyle/>
          <a:p>
            <a:r>
              <a:rPr lang="en-US" b="1" dirty="0"/>
              <a:t>BÁO CÁO </a:t>
            </a:r>
            <a:r>
              <a:rPr lang="en-US" b="1" dirty="0" smtClean="0"/>
              <a:t>TÓM TẮT</a:t>
            </a:r>
            <a:br>
              <a:rPr lang="en-US" b="1" dirty="0" smtClean="0"/>
            </a:br>
            <a:r>
              <a:rPr lang="en-US" b="1" dirty="0" smtClean="0"/>
              <a:t>KẾT </a:t>
            </a:r>
            <a:r>
              <a:rPr lang="en-US" b="1" dirty="0"/>
              <a:t>QUẢ CÔNG TÁC Y TẾ NĂM </a:t>
            </a:r>
            <a:r>
              <a:rPr lang="en-US" b="1" dirty="0" smtClean="0"/>
              <a:t>2022</a:t>
            </a:r>
            <a:r>
              <a:rPr lang="en-US" dirty="0"/>
              <a:t/>
            </a:r>
            <a:br>
              <a:rPr lang="en-US" dirty="0"/>
            </a:b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00600" y="424656"/>
            <a:ext cx="2487705" cy="2466461"/>
          </a:xfrm>
          <a:prstGeom prst="rect">
            <a:avLst/>
          </a:prstGeom>
        </p:spPr>
      </p:pic>
    </p:spTree>
    <p:extLst>
      <p:ext uri="{BB962C8B-B14F-4D97-AF65-F5344CB8AC3E}">
        <p14:creationId xmlns:p14="http://schemas.microsoft.com/office/powerpoint/2010/main" xmlns="" val="270827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1" y="403412"/>
            <a:ext cx="11093823" cy="954741"/>
          </a:xfrm>
        </p:spPr>
        <p:style>
          <a:lnRef idx="1">
            <a:schemeClr val="accent6"/>
          </a:lnRef>
          <a:fillRef idx="2">
            <a:schemeClr val="accent6"/>
          </a:fillRef>
          <a:effectRef idx="1">
            <a:schemeClr val="accent6"/>
          </a:effectRef>
          <a:fontRef idx="minor">
            <a:schemeClr val="dk1"/>
          </a:fontRef>
        </p:style>
        <p:txBody>
          <a:bodyPr anchor="b">
            <a:normAutofit fontScale="90000"/>
          </a:bodyPr>
          <a:lstStyle/>
          <a:p>
            <a:pPr algn="ctr"/>
            <a:r>
              <a:rPr lang="en-US" dirty="0"/>
              <a:t/>
            </a:r>
            <a:br>
              <a:rPr lang="en-US" dirty="0"/>
            </a:br>
            <a:r>
              <a:rPr lang="en-US" sz="3300" u="sng" dirty="0" smtClean="0">
                <a:solidFill>
                  <a:srgbClr val="FF0000"/>
                </a:solidFill>
              </a:rPr>
              <a:t>PHẦN THỨ NHẤT</a:t>
            </a:r>
            <a:r>
              <a:rPr lang="en-US" sz="3300" dirty="0" smtClean="0">
                <a:solidFill>
                  <a:srgbClr val="FF0000"/>
                </a:solidFill>
              </a:rPr>
              <a:t/>
            </a:r>
            <a:br>
              <a:rPr lang="en-US" sz="3300" dirty="0" smtClean="0">
                <a:solidFill>
                  <a:srgbClr val="FF0000"/>
                </a:solidFill>
              </a:rPr>
            </a:br>
            <a:r>
              <a:rPr lang="en-US" sz="3300" b="1" dirty="0" smtClean="0">
                <a:solidFill>
                  <a:srgbClr val="FF0000"/>
                </a:solidFill>
              </a:rPr>
              <a:t>ĐÁNH GIÁ TÌNH HÌNH THỰC HIỆN KẾ HOẠCH NĂM </a:t>
            </a:r>
            <a:r>
              <a:rPr lang="en-US" sz="3300" b="1" dirty="0" smtClean="0">
                <a:solidFill>
                  <a:srgbClr val="FF0000"/>
                </a:solidFill>
              </a:rPr>
              <a:t>2022</a:t>
            </a:r>
            <a:endParaRPr lang="en-US" sz="3300" dirty="0">
              <a:solidFill>
                <a:srgbClr val="FF0000"/>
              </a:solidFill>
            </a:endParaRPr>
          </a:p>
        </p:txBody>
      </p:sp>
      <p:sp>
        <p:nvSpPr>
          <p:cNvPr id="3" name="Content Placeholder 2"/>
          <p:cNvSpPr>
            <a:spLocks noGrp="1"/>
          </p:cNvSpPr>
          <p:nvPr>
            <p:ph idx="1"/>
          </p:nvPr>
        </p:nvSpPr>
        <p:spPr>
          <a:xfrm>
            <a:off x="632011" y="1519518"/>
            <a:ext cx="11093823" cy="5015753"/>
          </a:xfr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en-US" sz="2400" b="1" dirty="0">
                <a:solidFill>
                  <a:srgbClr val="0070C0"/>
                </a:solidFill>
                <a:latin typeface="Times New Roman" panose="02020603050405020304" pitchFamily="18" charset="0"/>
                <a:cs typeface="Times New Roman" panose="02020603050405020304" pitchFamily="18" charset="0"/>
              </a:rPr>
              <a:t>A. NHỮNG KẾT QUẢ ĐÃ ĐẠT ĐƯỢC:</a:t>
            </a:r>
            <a:endParaRPr lang="en-US" sz="2400" dirty="0">
              <a:solidFill>
                <a:srgbClr val="0070C0"/>
              </a:solidFill>
              <a:latin typeface="Times New Roman" panose="02020603050405020304" pitchFamily="18" charset="0"/>
              <a:cs typeface="Times New Roman" panose="02020603050405020304" pitchFamily="18" charset="0"/>
            </a:endParaRPr>
          </a:p>
          <a:p>
            <a:pPr marL="514350" indent="-514350">
              <a:buNone/>
            </a:pPr>
            <a:r>
              <a:rPr lang="en-US" sz="2400" b="1" dirty="0" smtClean="0">
                <a:solidFill>
                  <a:srgbClr val="0070C0"/>
                </a:solidFill>
                <a:latin typeface="Times New Roman" panose="02020603050405020304" pitchFamily="18" charset="0"/>
                <a:cs typeface="Times New Roman" panose="02020603050405020304" pitchFamily="18" charset="0"/>
              </a:rPr>
              <a:t>1. Công </a:t>
            </a:r>
            <a:r>
              <a:rPr lang="en-US" sz="2400" b="1" dirty="0">
                <a:solidFill>
                  <a:srgbClr val="0070C0"/>
                </a:solidFill>
                <a:latin typeface="Times New Roman" panose="02020603050405020304" pitchFamily="18" charset="0"/>
                <a:cs typeface="Times New Roman" panose="02020603050405020304" pitchFamily="18" charset="0"/>
              </a:rPr>
              <a:t>tác </a:t>
            </a:r>
            <a:r>
              <a:rPr lang="en-US" sz="2400" b="1" dirty="0" smtClean="0">
                <a:solidFill>
                  <a:srgbClr val="0070C0"/>
                </a:solidFill>
                <a:latin typeface="Times New Roman" panose="02020603050405020304" pitchFamily="18" charset="0"/>
                <a:cs typeface="Times New Roman" panose="02020603050405020304" pitchFamily="18" charset="0"/>
              </a:rPr>
              <a:t>phòng, </a:t>
            </a:r>
            <a:r>
              <a:rPr lang="en-US" sz="2400" b="1" dirty="0">
                <a:solidFill>
                  <a:srgbClr val="0070C0"/>
                </a:solidFill>
                <a:latin typeface="Times New Roman" panose="02020603050405020304" pitchFamily="18" charset="0"/>
                <a:cs typeface="Times New Roman" panose="02020603050405020304" pitchFamily="18" charset="0"/>
              </a:rPr>
              <a:t>chống dịch bệnh:</a:t>
            </a:r>
            <a:endParaRPr lang="en-US" sz="2400" dirty="0">
              <a:solidFill>
                <a:srgbClr val="0070C0"/>
              </a:solidFill>
              <a:latin typeface="Times New Roman" panose="02020603050405020304" pitchFamily="18" charset="0"/>
              <a:cs typeface="Times New Roman" panose="02020603050405020304" pitchFamily="18" charset="0"/>
            </a:endParaRPr>
          </a:p>
          <a:p>
            <a:pPr marL="457200" indent="-457200">
              <a:lnSpc>
                <a:spcPct val="100000"/>
              </a:lnSpc>
              <a:buNone/>
            </a:pPr>
            <a:r>
              <a:rPr lang="nl-NL" sz="2000" dirty="0" smtClean="0"/>
              <a:t>	</a:t>
            </a:r>
            <a:r>
              <a:rPr lang="nl-NL" sz="2000" dirty="0" smtClean="0"/>
              <a:t>	</a:t>
            </a:r>
            <a:r>
              <a:rPr lang="nl-NL" sz="2200" dirty="0" smtClean="0"/>
              <a:t>+ </a:t>
            </a:r>
            <a:r>
              <a:rPr lang="nl-NL" sz="2200" dirty="0" smtClean="0"/>
              <a:t>Quý I, TTYT tập trung chỉ đạo công tác PCD.</a:t>
            </a:r>
            <a:endParaRPr lang="en-US" sz="2200" dirty="0"/>
          </a:p>
          <a:p>
            <a:pPr marL="0" indent="0">
              <a:lnSpc>
                <a:spcPct val="100000"/>
              </a:lnSpc>
              <a:buNone/>
            </a:pPr>
            <a:r>
              <a:rPr lang="nl-NL" sz="2200" dirty="0" smtClean="0"/>
              <a:t>	+ </a:t>
            </a:r>
            <a:r>
              <a:rPr lang="nl-NL" sz="2200" dirty="0"/>
              <a:t>Các đồng chí trưởng, phó các khoa, phòng có trách nhiệm thực hiện chỉ đạo, điều hành, triển khai các biện pháp phòng, chống dịch bệnh, điều hành công tác thu dung, điều trị cấp cứu cho bệnh nhân, chỉ đạo, kiểm tra việc thực hiện phân luồng, kiểm soát nhiễm khuẩn, phòng chống lây chéo, thực hiện công tác giám sát dịch tễ tại khoa, phòng</a:t>
            </a:r>
            <a:r>
              <a:rPr lang="nl-NL" sz="2200" dirty="0" smtClean="0"/>
              <a:t>.</a:t>
            </a:r>
          </a:p>
          <a:p>
            <a:pPr marL="0" indent="0">
              <a:lnSpc>
                <a:spcPct val="100000"/>
              </a:lnSpc>
              <a:buNone/>
            </a:pPr>
            <a:r>
              <a:rPr lang="nl-NL" sz="2200" dirty="0" smtClean="0"/>
              <a:t>	Trung </a:t>
            </a:r>
            <a:r>
              <a:rPr lang="nl-NL" sz="2200" dirty="0" smtClean="0"/>
              <a:t>tâm đã xây dựng các kế hoạch chi tiết cho việc tổ chức thu dung, điều trị bệnh nhân COVID-19 không có triệu chứng và mức độ nhẹ với quy mô 50 giường </a:t>
            </a:r>
            <a:r>
              <a:rPr lang="nl-NL" sz="2200" dirty="0" smtClean="0">
                <a:solidFill>
                  <a:prstClr val="black"/>
                </a:solidFill>
              </a:rPr>
              <a:t>có đủ điều kiện phù hợp, đạt tiêu chuẩn, đã điều trị cho &gt; 300 ca F0 có triệu chứng nhẹ tại Khu điều trị.</a:t>
            </a:r>
            <a:br>
              <a:rPr lang="nl-NL" sz="2200" dirty="0" smtClean="0">
                <a:solidFill>
                  <a:prstClr val="black"/>
                </a:solidFill>
              </a:rPr>
            </a:br>
            <a:r>
              <a:rPr lang="nl-NL" sz="2200" dirty="0" smtClean="0">
                <a:solidFill>
                  <a:prstClr val="black"/>
                </a:solidFill>
              </a:rPr>
              <a:t>	Năm 2022, BCĐ PCD tổ chức kiểm tra, đánh giá BV an toàn đạt: 144 điểm, tỉ lệ 90,6%.</a:t>
            </a:r>
            <a:r>
              <a:rPr lang="en-US" sz="2200" b="1" dirty="0" smtClean="0"/>
              <a:t/>
            </a:r>
            <a:br>
              <a:rPr lang="en-US" sz="2200" b="1" dirty="0" smtClean="0"/>
            </a:br>
            <a:r>
              <a:rPr lang="en-US" sz="2200" b="1" dirty="0" smtClean="0"/>
              <a:t>	Tổng số mũi tiêm vắc xin phòng covid-19 tính đến 31/11/2022: đạt 98%</a:t>
            </a:r>
            <a:endParaRPr lang="en-US" sz="2200" dirty="0"/>
          </a:p>
          <a:p>
            <a:pPr marL="0" indent="0">
              <a:buNone/>
            </a:pPr>
            <a:endParaRPr lang="en-US" sz="1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353800" y="165398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xmlns="" val="3548193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14529" cy="6270806"/>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pPr>
              <a:lnSpc>
                <a:spcPct val="150000"/>
              </a:lnSpc>
            </a:pPr>
            <a:r>
              <a:rPr lang="en-US" sz="2700" b="1" dirty="0">
                <a:solidFill>
                  <a:srgbClr val="0070C0"/>
                </a:solidFill>
              </a:rPr>
              <a:t>2. Thực hiện </a:t>
            </a:r>
            <a:r>
              <a:rPr lang="pt-BR" sz="2700" b="1" dirty="0">
                <a:solidFill>
                  <a:srgbClr val="0070C0"/>
                </a:solidFill>
              </a:rPr>
              <a:t>các chương trình mục tiêu Y tế quốc gia và các bệnh xã hội</a:t>
            </a:r>
            <a:r>
              <a:rPr lang="en-US" sz="2700" b="1" dirty="0">
                <a:solidFill>
                  <a:srgbClr val="0070C0"/>
                </a:solidFill>
              </a:rPr>
              <a:t>:</a:t>
            </a:r>
            <a:r>
              <a:rPr lang="en-US" sz="2400" dirty="0">
                <a:solidFill>
                  <a:srgbClr val="0070C0"/>
                </a:solidFill>
              </a:rPr>
              <a:t/>
            </a:r>
            <a:br>
              <a:rPr lang="en-US" sz="2400" dirty="0">
                <a:solidFill>
                  <a:srgbClr val="0070C0"/>
                </a:solidFill>
              </a:rPr>
            </a:br>
            <a:r>
              <a:rPr lang="en-US" sz="2700" b="1" i="1" dirty="0">
                <a:solidFill>
                  <a:srgbClr val="0070C0"/>
                </a:solidFill>
              </a:rPr>
              <a:t>2.1. Chương trình tiêm chủng mở rộng: </a:t>
            </a:r>
            <a:r>
              <a:rPr lang="en-US" sz="2400" dirty="0">
                <a:solidFill>
                  <a:srgbClr val="0070C0"/>
                </a:solidFill>
              </a:rPr>
              <a:t/>
            </a:r>
            <a:br>
              <a:rPr lang="en-US" sz="2400" dirty="0">
                <a:solidFill>
                  <a:srgbClr val="0070C0"/>
                </a:solidFill>
              </a:rPr>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t>  </a:t>
            </a:r>
            <a:r>
              <a:rPr lang="en-US" sz="2400" b="1" dirty="0" smtClean="0">
                <a:solidFill>
                  <a:schemeClr val="accent1">
                    <a:lumMod val="50000"/>
                  </a:schemeClr>
                </a:solidFill>
              </a:rPr>
              <a:t>2.2.</a:t>
            </a:r>
            <a:r>
              <a:rPr lang="en-US" sz="2400" dirty="0" smtClean="0">
                <a:solidFill>
                  <a:schemeClr val="accent1">
                    <a:lumMod val="50000"/>
                  </a:schemeClr>
                </a:solidFill>
              </a:rPr>
              <a:t> </a:t>
            </a:r>
            <a:r>
              <a:rPr lang="en-US" sz="2400" b="1" dirty="0" smtClean="0">
                <a:solidFill>
                  <a:schemeClr val="accent1">
                    <a:lumMod val="50000"/>
                  </a:schemeClr>
                </a:solidFill>
              </a:rPr>
              <a:t>Các </a:t>
            </a:r>
            <a:r>
              <a:rPr lang="en-US" sz="2400" b="1" dirty="0" smtClean="0">
                <a:solidFill>
                  <a:schemeClr val="accent1">
                    <a:lumMod val="50000"/>
                  </a:schemeClr>
                </a:solidFill>
              </a:rPr>
              <a:t>chương trình phòng chống bệnh xã hội khác đều được TTYT quản lý chặt chẽ, cấp phát thuốc đúng đối </a:t>
            </a:r>
            <a:r>
              <a:rPr lang="en-US" sz="2400" b="1" dirty="0" smtClean="0">
                <a:solidFill>
                  <a:schemeClr val="accent1">
                    <a:lumMod val="50000"/>
                  </a:schemeClr>
                </a:solidFill>
              </a:rPr>
              <a:t>tượng.</a:t>
            </a:r>
            <a:br>
              <a:rPr lang="en-US" sz="2400" b="1" dirty="0" smtClean="0">
                <a:solidFill>
                  <a:schemeClr val="accent1">
                    <a:lumMod val="50000"/>
                  </a:schemeClr>
                </a:solidFill>
              </a:rPr>
            </a:br>
            <a:r>
              <a:rPr lang="en-US" sz="2700" b="1" dirty="0" smtClean="0">
                <a:solidFill>
                  <a:schemeClr val="accent1">
                    <a:lumMod val="50000"/>
                  </a:schemeClr>
                </a:solidFill>
              </a:rPr>
              <a:t>3</a:t>
            </a:r>
            <a:r>
              <a:rPr lang="en-US" sz="2700" dirty="0" smtClean="0">
                <a:solidFill>
                  <a:schemeClr val="accent1">
                    <a:lumMod val="50000"/>
                  </a:schemeClr>
                </a:solidFill>
              </a:rPr>
              <a:t>. </a:t>
            </a:r>
            <a:r>
              <a:rPr lang="en-US" sz="2700" b="1" dirty="0" smtClean="0">
                <a:solidFill>
                  <a:schemeClr val="accent1">
                    <a:lumMod val="50000"/>
                  </a:schemeClr>
                </a:solidFill>
              </a:rPr>
              <a:t>Các chương trình khác:</a:t>
            </a:r>
            <a:r>
              <a:rPr lang="en-US" sz="2200" b="1" dirty="0" smtClean="0">
                <a:solidFill>
                  <a:schemeClr val="tx1"/>
                </a:solidFill>
              </a:rPr>
              <a:t/>
            </a:r>
            <a:br>
              <a:rPr lang="en-US" sz="2200" b="1" dirty="0" smtClean="0">
                <a:solidFill>
                  <a:schemeClr val="tx1"/>
                </a:solidFill>
              </a:rPr>
            </a:br>
            <a:r>
              <a:rPr lang="en-US" sz="2200" b="1" dirty="0" smtClean="0">
                <a:solidFill>
                  <a:schemeClr val="tx1"/>
                </a:solidFill>
              </a:rPr>
              <a:t>	</a:t>
            </a:r>
            <a:r>
              <a:rPr lang="en-US" sz="2200" b="1" dirty="0" smtClean="0">
                <a:solidFill>
                  <a:schemeClr val="tx1"/>
                </a:solidFill>
              </a:rPr>
              <a:t>Chăm </a:t>
            </a:r>
            <a:r>
              <a:rPr lang="en-US" sz="2200" b="1" dirty="0" smtClean="0">
                <a:solidFill>
                  <a:schemeClr val="tx1"/>
                </a:solidFill>
              </a:rPr>
              <a:t>sóc SKSS, </a:t>
            </a:r>
            <a:r>
              <a:rPr lang="en-US" sz="2400" b="1" dirty="0" smtClean="0"/>
              <a:t>Chăm sóc SKTE, Công tác truyền thông giáo dục sức khỏe – dân số đều hoàn thành và vượt chỉ tiêu Sở y tế giao.</a:t>
            </a:r>
            <a:r>
              <a:rPr lang="en-US" sz="2200" b="1" dirty="0" smtClean="0"/>
              <a:t/>
            </a:r>
            <a:br>
              <a:rPr lang="en-US" sz="2200" b="1" dirty="0" smtClean="0"/>
            </a:br>
            <a:r>
              <a:rPr lang="en-US" sz="2400" dirty="0" smtClean="0"/>
              <a:t/>
            </a:r>
            <a:br>
              <a:rPr lang="en-US" sz="2400" dirty="0" smtClean="0"/>
            </a:br>
            <a:r>
              <a:rPr lang="en-US" sz="2400" i="1" dirty="0" smtClean="0">
                <a:solidFill>
                  <a:srgbClr val="7030A0"/>
                </a:solidFill>
              </a:rPr>
              <a:t/>
            </a:r>
            <a:br>
              <a:rPr lang="en-US" sz="2400" i="1" dirty="0" smtClean="0">
                <a:solidFill>
                  <a:srgbClr val="7030A0"/>
                </a:solidFill>
              </a:rPr>
            </a:br>
            <a:r>
              <a:rPr lang="en-US" sz="2400" i="1" dirty="0">
                <a:solidFill>
                  <a:srgbClr val="7030A0"/>
                </a:solidFill>
              </a:rPr>
              <a:t/>
            </a:r>
            <a:br>
              <a:rPr lang="en-US" sz="2400" i="1" dirty="0">
                <a:solidFill>
                  <a:srgbClr val="7030A0"/>
                </a:solidFill>
              </a:rPr>
            </a:br>
            <a:endParaRPr lang="en-US" sz="2400" i="1" dirty="0">
              <a:solidFill>
                <a:srgbClr val="7030A0"/>
              </a:solidFill>
            </a:endParaRPr>
          </a:p>
        </p:txBody>
      </p:sp>
      <p:graphicFrame>
        <p:nvGraphicFramePr>
          <p:cNvPr id="3" name="Table 2"/>
          <p:cNvGraphicFramePr>
            <a:graphicFrameLocks noGrp="1"/>
          </p:cNvGraphicFramePr>
          <p:nvPr>
            <p:extLst/>
          </p:nvPr>
        </p:nvGraphicFramePr>
        <p:xfrm>
          <a:off x="1101535" y="1600201"/>
          <a:ext cx="10387855" cy="2506980"/>
        </p:xfrm>
        <a:graphic>
          <a:graphicData uri="http://schemas.openxmlformats.org/drawingml/2006/table">
            <a:tbl>
              <a:tblPr firstRow="1" bandRow="1">
                <a:tableStyleId>{5C22544A-7EE6-4342-B048-85BDC9FD1C3A}</a:tableStyleId>
              </a:tblPr>
              <a:tblGrid>
                <a:gridCol w="732868"/>
                <a:gridCol w="5781215"/>
                <a:gridCol w="1363573"/>
                <a:gridCol w="1404127"/>
                <a:gridCol w="1106072"/>
              </a:tblGrid>
              <a:tr h="412924">
                <a:tc>
                  <a:txBody>
                    <a:bodyPr/>
                    <a:lstStyle/>
                    <a:p>
                      <a:pPr algn="ctr">
                        <a:lnSpc>
                          <a:spcPct val="150000"/>
                        </a:lnSpc>
                      </a:pPr>
                      <a:r>
                        <a:rPr lang="en-US" sz="2000" dirty="0" smtClean="0">
                          <a:solidFill>
                            <a:schemeClr val="tx1"/>
                          </a:solidFill>
                        </a:rPr>
                        <a:t>STT</a:t>
                      </a:r>
                      <a:endParaRPr lang="en-US" sz="2000" dirty="0">
                        <a:solidFill>
                          <a:schemeClr val="tx1"/>
                        </a:solidFill>
                      </a:endParaRPr>
                    </a:p>
                  </a:txBody>
                  <a:tcPr anchor="ctr"/>
                </a:tc>
                <a:tc>
                  <a:txBody>
                    <a:bodyPr/>
                    <a:lstStyle/>
                    <a:p>
                      <a:pPr algn="ctr">
                        <a:lnSpc>
                          <a:spcPct val="150000"/>
                        </a:lnSpc>
                      </a:pPr>
                      <a:r>
                        <a:rPr lang="en-US" sz="2000" smtClean="0">
                          <a:solidFill>
                            <a:schemeClr val="tx1"/>
                          </a:solidFill>
                        </a:rPr>
                        <a:t>Chỉ tiêu</a:t>
                      </a:r>
                      <a:endParaRPr lang="en-US" sz="2000">
                        <a:solidFill>
                          <a:schemeClr val="tx1"/>
                        </a:solidFill>
                      </a:endParaRPr>
                    </a:p>
                  </a:txBody>
                  <a:tcPr anchor="ctr"/>
                </a:tc>
                <a:tc>
                  <a:txBody>
                    <a:bodyPr/>
                    <a:lstStyle/>
                    <a:p>
                      <a:pPr algn="ctr">
                        <a:lnSpc>
                          <a:spcPct val="150000"/>
                        </a:lnSpc>
                      </a:pPr>
                      <a:r>
                        <a:rPr lang="en-US" sz="2000" smtClean="0">
                          <a:solidFill>
                            <a:schemeClr val="tx1"/>
                          </a:solidFill>
                        </a:rPr>
                        <a:t>Kế</a:t>
                      </a:r>
                      <a:r>
                        <a:rPr lang="en-US" sz="2000" baseline="0" smtClean="0">
                          <a:solidFill>
                            <a:schemeClr val="tx1"/>
                          </a:solidFill>
                        </a:rPr>
                        <a:t> hoạch</a:t>
                      </a:r>
                      <a:endParaRPr lang="en-US" sz="2000">
                        <a:solidFill>
                          <a:schemeClr val="tx1"/>
                        </a:solidFill>
                      </a:endParaRPr>
                    </a:p>
                  </a:txBody>
                  <a:tcPr anchor="ctr"/>
                </a:tc>
                <a:tc>
                  <a:txBody>
                    <a:bodyPr/>
                    <a:lstStyle/>
                    <a:p>
                      <a:pPr algn="ctr">
                        <a:lnSpc>
                          <a:spcPct val="150000"/>
                        </a:lnSpc>
                      </a:pPr>
                      <a:r>
                        <a:rPr lang="en-US" sz="2000" smtClean="0">
                          <a:solidFill>
                            <a:schemeClr val="tx1"/>
                          </a:solidFill>
                        </a:rPr>
                        <a:t>Thực</a:t>
                      </a:r>
                      <a:r>
                        <a:rPr lang="en-US" sz="2000" baseline="0" smtClean="0">
                          <a:solidFill>
                            <a:schemeClr val="tx1"/>
                          </a:solidFill>
                        </a:rPr>
                        <a:t> hiện</a:t>
                      </a:r>
                      <a:endParaRPr lang="en-US" sz="2000">
                        <a:solidFill>
                          <a:schemeClr val="tx1"/>
                        </a:solidFill>
                      </a:endParaRPr>
                    </a:p>
                  </a:txBody>
                  <a:tcPr anchor="ctr"/>
                </a:tc>
                <a:tc>
                  <a:txBody>
                    <a:bodyPr/>
                    <a:lstStyle/>
                    <a:p>
                      <a:pPr algn="ctr">
                        <a:lnSpc>
                          <a:spcPct val="150000"/>
                        </a:lnSpc>
                      </a:pPr>
                      <a:r>
                        <a:rPr lang="en-US" sz="2000" smtClean="0">
                          <a:solidFill>
                            <a:schemeClr val="tx1"/>
                          </a:solidFill>
                        </a:rPr>
                        <a:t>Đạt(%)</a:t>
                      </a:r>
                      <a:endParaRPr lang="en-US" sz="2000">
                        <a:solidFill>
                          <a:schemeClr val="tx1"/>
                        </a:solidFill>
                      </a:endParaRPr>
                    </a:p>
                  </a:txBody>
                  <a:tcPr anchor="ctr"/>
                </a:tc>
              </a:tr>
              <a:tr h="412924">
                <a:tc>
                  <a:txBody>
                    <a:bodyPr/>
                    <a:lstStyle/>
                    <a:p>
                      <a:pPr algn="ctr">
                        <a:lnSpc>
                          <a:spcPct val="150000"/>
                        </a:lnSpc>
                      </a:pPr>
                      <a:r>
                        <a:rPr lang="en-US" sz="2000" smtClean="0"/>
                        <a:t>1</a:t>
                      </a:r>
                      <a:endParaRPr lang="en-US" sz="2000"/>
                    </a:p>
                  </a:txBody>
                  <a:tcPr/>
                </a:tc>
                <a:tc>
                  <a:txBody>
                    <a:bodyPr/>
                    <a:lstStyle/>
                    <a:p>
                      <a:pPr>
                        <a:lnSpc>
                          <a:spcPct val="150000"/>
                        </a:lnSpc>
                      </a:pPr>
                      <a:r>
                        <a:rPr lang="en-US" sz="2000" kern="1200" smtClean="0">
                          <a:solidFill>
                            <a:schemeClr val="dk1"/>
                          </a:solidFill>
                          <a:effectLst/>
                          <a:latin typeface="+mn-lt"/>
                          <a:ea typeface="+mn-ea"/>
                          <a:cs typeface="+mn-cs"/>
                        </a:rPr>
                        <a:t>Số trẻ &lt; 1 tuổi được tiêm đủ mũi</a:t>
                      </a:r>
                      <a:endParaRPr lang="en-US" sz="2000"/>
                    </a:p>
                  </a:txBody>
                  <a:tcPr/>
                </a:tc>
                <a:tc>
                  <a:txBody>
                    <a:bodyPr/>
                    <a:lstStyle/>
                    <a:p>
                      <a:pPr algn="ctr">
                        <a:lnSpc>
                          <a:spcPct val="150000"/>
                        </a:lnSpc>
                      </a:pPr>
                      <a:r>
                        <a:rPr lang="en-US" sz="2000" kern="1200" dirty="0" smtClean="0">
                          <a:solidFill>
                            <a:schemeClr val="dk1"/>
                          </a:solidFill>
                          <a:effectLst/>
                          <a:latin typeface="+mn-lt"/>
                          <a:ea typeface="+mn-ea"/>
                          <a:cs typeface="+mn-cs"/>
                        </a:rPr>
                        <a:t>2.192</a:t>
                      </a:r>
                      <a:endParaRPr lang="en-US" sz="2000" dirty="0"/>
                    </a:p>
                  </a:txBody>
                  <a:tcPr/>
                </a:tc>
                <a:tc>
                  <a:txBody>
                    <a:bodyPr/>
                    <a:lstStyle/>
                    <a:p>
                      <a:pPr algn="ctr">
                        <a:lnSpc>
                          <a:spcPct val="150000"/>
                        </a:lnSpc>
                      </a:pPr>
                      <a:r>
                        <a:rPr lang="en-US" sz="2000" kern="1200" dirty="0" smtClean="0">
                          <a:solidFill>
                            <a:schemeClr val="dk1"/>
                          </a:solidFill>
                          <a:effectLst/>
                          <a:latin typeface="+mn-lt"/>
                          <a:ea typeface="+mn-ea"/>
                          <a:cs typeface="+mn-cs"/>
                        </a:rPr>
                        <a:t>2.058</a:t>
                      </a:r>
                      <a:endParaRPr lang="en-US" sz="2000" dirty="0"/>
                    </a:p>
                  </a:txBody>
                  <a:tcPr/>
                </a:tc>
                <a:tc>
                  <a:txBody>
                    <a:bodyPr/>
                    <a:lstStyle/>
                    <a:p>
                      <a:pPr algn="ctr">
                        <a:lnSpc>
                          <a:spcPct val="150000"/>
                        </a:lnSpc>
                      </a:pPr>
                      <a:r>
                        <a:rPr lang="en-US" sz="2000" kern="1200" dirty="0" smtClean="0">
                          <a:solidFill>
                            <a:schemeClr val="dk1"/>
                          </a:solidFill>
                          <a:effectLst/>
                          <a:latin typeface="+mn-lt"/>
                          <a:ea typeface="+mn-ea"/>
                          <a:cs typeface="+mn-cs"/>
                        </a:rPr>
                        <a:t>93,9</a:t>
                      </a:r>
                      <a:endParaRPr lang="en-US" sz="2000" dirty="0"/>
                    </a:p>
                  </a:txBody>
                  <a:tcPr/>
                </a:tc>
              </a:tr>
              <a:tr h="412924">
                <a:tc>
                  <a:txBody>
                    <a:bodyPr/>
                    <a:lstStyle/>
                    <a:p>
                      <a:pPr algn="ctr">
                        <a:lnSpc>
                          <a:spcPct val="150000"/>
                        </a:lnSpc>
                      </a:pPr>
                      <a:r>
                        <a:rPr lang="en-US" sz="2000" smtClean="0"/>
                        <a:t>2</a:t>
                      </a:r>
                      <a:endParaRPr lang="en-US" sz="2000"/>
                    </a:p>
                  </a:txBody>
                  <a:tcPr/>
                </a:tc>
                <a:tc>
                  <a:txBody>
                    <a:bodyPr/>
                    <a:lstStyle/>
                    <a:p>
                      <a:pPr>
                        <a:lnSpc>
                          <a:spcPct val="150000"/>
                        </a:lnSpc>
                      </a:pPr>
                      <a:r>
                        <a:rPr lang="en-US" sz="2000" kern="1200" dirty="0" smtClean="0">
                          <a:solidFill>
                            <a:schemeClr val="dk1"/>
                          </a:solidFill>
                          <a:effectLst/>
                          <a:latin typeface="+mn-lt"/>
                          <a:ea typeface="+mn-ea"/>
                          <a:cs typeface="+mn-cs"/>
                        </a:rPr>
                        <a:t>Số trẻ được tiêm viêm gan B sau sinh trong vòng 24h</a:t>
                      </a:r>
                      <a:endParaRPr lang="en-US" sz="2000" dirty="0"/>
                    </a:p>
                  </a:txBody>
                  <a:tcPr/>
                </a:tc>
                <a:tc>
                  <a:txBody>
                    <a:bodyPr/>
                    <a:lstStyle/>
                    <a:p>
                      <a:pPr algn="ctr">
                        <a:lnSpc>
                          <a:spcPct val="150000"/>
                        </a:lnSpc>
                      </a:pPr>
                      <a:r>
                        <a:rPr lang="en-US" sz="2000" kern="1200" dirty="0" smtClean="0">
                          <a:solidFill>
                            <a:schemeClr val="dk1"/>
                          </a:solidFill>
                          <a:effectLst/>
                          <a:latin typeface="+mn-lt"/>
                          <a:ea typeface="+mn-ea"/>
                          <a:cs typeface="+mn-cs"/>
                        </a:rPr>
                        <a:t>2.192 </a:t>
                      </a:r>
                      <a:endParaRPr lang="en-US" sz="2000" dirty="0"/>
                    </a:p>
                  </a:txBody>
                  <a:tcPr/>
                </a:tc>
                <a:tc>
                  <a:txBody>
                    <a:bodyPr/>
                    <a:lstStyle/>
                    <a:p>
                      <a:pPr algn="ctr">
                        <a:lnSpc>
                          <a:spcPct val="150000"/>
                        </a:lnSpc>
                      </a:pPr>
                      <a:r>
                        <a:rPr lang="en-US" sz="2000" kern="1200" dirty="0" smtClean="0">
                          <a:solidFill>
                            <a:schemeClr val="dk1"/>
                          </a:solidFill>
                          <a:effectLst/>
                          <a:latin typeface="+mn-lt"/>
                          <a:ea typeface="+mn-ea"/>
                          <a:cs typeface="+mn-cs"/>
                        </a:rPr>
                        <a:t>2.192</a:t>
                      </a:r>
                      <a:endParaRPr lang="en-US" sz="2000" dirty="0"/>
                    </a:p>
                  </a:txBody>
                  <a:tcPr/>
                </a:tc>
                <a:tc>
                  <a:txBody>
                    <a:bodyPr/>
                    <a:lstStyle/>
                    <a:p>
                      <a:pPr algn="ctr">
                        <a:lnSpc>
                          <a:spcPct val="150000"/>
                        </a:lnSpc>
                      </a:pPr>
                      <a:r>
                        <a:rPr lang="en-US" sz="2000" smtClean="0"/>
                        <a:t>100</a:t>
                      </a:r>
                      <a:endParaRPr lang="en-US" sz="2000"/>
                    </a:p>
                  </a:txBody>
                  <a:tcPr/>
                </a:tc>
              </a:tr>
              <a:tr h="412924">
                <a:tc>
                  <a:txBody>
                    <a:bodyPr/>
                    <a:lstStyle/>
                    <a:p>
                      <a:pPr algn="ctr">
                        <a:lnSpc>
                          <a:spcPct val="150000"/>
                        </a:lnSpc>
                      </a:pPr>
                      <a:r>
                        <a:rPr lang="en-US" sz="2000" smtClean="0"/>
                        <a:t>3</a:t>
                      </a:r>
                      <a:endParaRPr lang="en-US" sz="2000"/>
                    </a:p>
                  </a:txBody>
                  <a:tcPr/>
                </a:tc>
                <a:tc>
                  <a:txBody>
                    <a:bodyPr/>
                    <a:lstStyle/>
                    <a:p>
                      <a:pPr>
                        <a:lnSpc>
                          <a:spcPct val="150000"/>
                        </a:lnSpc>
                      </a:pPr>
                      <a:r>
                        <a:rPr lang="en-US" sz="2000" kern="1200" smtClean="0">
                          <a:solidFill>
                            <a:schemeClr val="dk1"/>
                          </a:solidFill>
                          <a:effectLst/>
                          <a:latin typeface="+mn-lt"/>
                          <a:ea typeface="+mn-ea"/>
                          <a:cs typeface="+mn-cs"/>
                        </a:rPr>
                        <a:t>Tỷ lệ tiêm DPT 4 cho trẻ 18 tháng tuổi</a:t>
                      </a:r>
                      <a:endParaRPr lang="en-US" sz="2000"/>
                    </a:p>
                  </a:txBody>
                  <a:tcPr/>
                </a:tc>
                <a:tc>
                  <a:txBody>
                    <a:bodyPr/>
                    <a:lstStyle/>
                    <a:p>
                      <a:pPr algn="ctr">
                        <a:lnSpc>
                          <a:spcPct val="150000"/>
                        </a:lnSpc>
                      </a:pPr>
                      <a:r>
                        <a:rPr lang="en-US" sz="2000" kern="1200" dirty="0" smtClean="0">
                          <a:solidFill>
                            <a:schemeClr val="dk1"/>
                          </a:solidFill>
                          <a:effectLst/>
                          <a:latin typeface="+mn-lt"/>
                          <a:ea typeface="+mn-ea"/>
                          <a:cs typeface="+mn-cs"/>
                        </a:rPr>
                        <a:t>2.035 </a:t>
                      </a:r>
                      <a:endParaRPr lang="en-US" sz="2000" dirty="0"/>
                    </a:p>
                  </a:txBody>
                  <a:tcPr/>
                </a:tc>
                <a:tc>
                  <a:txBody>
                    <a:bodyPr/>
                    <a:lstStyle/>
                    <a:p>
                      <a:pPr algn="ctr">
                        <a:lnSpc>
                          <a:spcPct val="150000"/>
                        </a:lnSpc>
                      </a:pPr>
                      <a:r>
                        <a:rPr lang="en-US" sz="2000" kern="1200" dirty="0" smtClean="0">
                          <a:solidFill>
                            <a:schemeClr val="dk1"/>
                          </a:solidFill>
                          <a:effectLst/>
                          <a:latin typeface="+mn-lt"/>
                          <a:ea typeface="+mn-ea"/>
                          <a:cs typeface="+mn-cs"/>
                        </a:rPr>
                        <a:t>1.965</a:t>
                      </a:r>
                      <a:endParaRPr lang="en-US" sz="2000" dirty="0"/>
                    </a:p>
                  </a:txBody>
                  <a:tcPr/>
                </a:tc>
                <a:tc>
                  <a:txBody>
                    <a:bodyPr/>
                    <a:lstStyle/>
                    <a:p>
                      <a:pPr algn="ctr">
                        <a:lnSpc>
                          <a:spcPct val="150000"/>
                        </a:lnSpc>
                      </a:pPr>
                      <a:r>
                        <a:rPr lang="en-US" sz="2000" kern="1200" dirty="0" smtClean="0">
                          <a:solidFill>
                            <a:schemeClr val="dk1"/>
                          </a:solidFill>
                          <a:effectLst/>
                          <a:latin typeface="+mn-lt"/>
                          <a:ea typeface="+mn-ea"/>
                          <a:cs typeface="+mn-cs"/>
                        </a:rPr>
                        <a:t>96,7</a:t>
                      </a:r>
                      <a:endParaRPr lang="en-US" sz="2000" dirty="0"/>
                    </a:p>
                  </a:txBody>
                  <a:tcPr/>
                </a:tc>
              </a:tr>
              <a:tr h="412924">
                <a:tc>
                  <a:txBody>
                    <a:bodyPr/>
                    <a:lstStyle/>
                    <a:p>
                      <a:pPr algn="ctr">
                        <a:lnSpc>
                          <a:spcPct val="150000"/>
                        </a:lnSpc>
                      </a:pPr>
                      <a:r>
                        <a:rPr lang="en-US" sz="2000" smtClean="0"/>
                        <a:t>4</a:t>
                      </a:r>
                      <a:endParaRPr lang="en-US" sz="2000"/>
                    </a:p>
                  </a:txBody>
                  <a:tcPr/>
                </a:tc>
                <a:tc>
                  <a:txBody>
                    <a:bodyPr/>
                    <a:lstStyle/>
                    <a:p>
                      <a:pPr>
                        <a:lnSpc>
                          <a:spcPct val="150000"/>
                        </a:lnSpc>
                      </a:pPr>
                      <a:r>
                        <a:rPr lang="en-US" sz="2000" kern="1200" smtClean="0">
                          <a:solidFill>
                            <a:schemeClr val="dk1"/>
                          </a:solidFill>
                          <a:effectLst/>
                          <a:latin typeface="+mn-lt"/>
                          <a:ea typeface="+mn-ea"/>
                          <a:cs typeface="+mn-cs"/>
                        </a:rPr>
                        <a:t>Tổng số trẻ tiêm IPV</a:t>
                      </a:r>
                      <a:endParaRPr lang="en-US" sz="2000"/>
                    </a:p>
                  </a:txBody>
                  <a:tcPr/>
                </a:tc>
                <a:tc>
                  <a:txBody>
                    <a:bodyPr/>
                    <a:lstStyle/>
                    <a:p>
                      <a:pPr algn="ctr">
                        <a:lnSpc>
                          <a:spcPct val="150000"/>
                        </a:lnSpc>
                      </a:pPr>
                      <a:r>
                        <a:rPr lang="en-US" sz="2000" kern="1200" dirty="0" smtClean="0">
                          <a:solidFill>
                            <a:schemeClr val="dk1"/>
                          </a:solidFill>
                          <a:effectLst/>
                          <a:latin typeface="+mn-lt"/>
                          <a:ea typeface="+mn-ea"/>
                          <a:cs typeface="+mn-cs"/>
                        </a:rPr>
                        <a:t>377 </a:t>
                      </a:r>
                      <a:endParaRPr lang="en-US" sz="2000" dirty="0"/>
                    </a:p>
                  </a:txBody>
                  <a:tcPr/>
                </a:tc>
                <a:tc>
                  <a:txBody>
                    <a:bodyPr/>
                    <a:lstStyle/>
                    <a:p>
                      <a:pPr algn="ctr">
                        <a:lnSpc>
                          <a:spcPct val="150000"/>
                        </a:lnSpc>
                      </a:pPr>
                      <a:r>
                        <a:rPr lang="en-US" sz="2000" kern="1200" dirty="0" smtClean="0">
                          <a:solidFill>
                            <a:schemeClr val="dk1"/>
                          </a:solidFill>
                          <a:effectLst/>
                          <a:latin typeface="+mn-lt"/>
                          <a:ea typeface="+mn-ea"/>
                          <a:cs typeface="+mn-cs"/>
                        </a:rPr>
                        <a:t>259</a:t>
                      </a:r>
                      <a:endParaRPr lang="en-US" sz="2000" dirty="0"/>
                    </a:p>
                  </a:txBody>
                  <a:tcPr/>
                </a:tc>
                <a:tc>
                  <a:txBody>
                    <a:bodyPr/>
                    <a:lstStyle/>
                    <a:p>
                      <a:pPr algn="ctr">
                        <a:lnSpc>
                          <a:spcPct val="150000"/>
                        </a:lnSpc>
                      </a:pPr>
                      <a:r>
                        <a:rPr lang="en-US" sz="2000" dirty="0" smtClean="0"/>
                        <a:t>69,1</a:t>
                      </a:r>
                      <a:endParaRPr lang="en-US" sz="2000" dirty="0"/>
                    </a:p>
                  </a:txBody>
                  <a:tcPr/>
                </a:tc>
              </a:tr>
            </a:tbl>
          </a:graphicData>
        </a:graphic>
      </p:graphicFrame>
    </p:spTree>
    <p:extLst>
      <p:ext uri="{BB962C8B-B14F-4D97-AF65-F5344CB8AC3E}">
        <p14:creationId xmlns:p14="http://schemas.microsoft.com/office/powerpoint/2010/main" xmlns="" val="2623498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282388"/>
            <a:ext cx="11013141" cy="6252883"/>
          </a:xfrm>
        </p:spPr>
        <p:style>
          <a:lnRef idx="1">
            <a:schemeClr val="accent6"/>
          </a:lnRef>
          <a:fillRef idx="2">
            <a:schemeClr val="accent6"/>
          </a:fillRef>
          <a:effectRef idx="1">
            <a:schemeClr val="accent6"/>
          </a:effectRef>
          <a:fontRef idx="minor">
            <a:schemeClr val="dk1"/>
          </a:fontRef>
        </p:style>
        <p:txBody>
          <a:bodyPr anchor="t">
            <a:normAutofit/>
          </a:bodyPr>
          <a:lstStyle/>
          <a:p>
            <a:r>
              <a:rPr lang="en-US" sz="2000" b="1" smtClean="0"/>
              <a:t>5. </a:t>
            </a:r>
            <a:r>
              <a:rPr lang="en-US" sz="2000" b="1"/>
              <a:t>Công tác điều </a:t>
            </a:r>
            <a:r>
              <a:rPr lang="en-US" sz="2000" b="1" smtClean="0"/>
              <a:t>trị: </a:t>
            </a:r>
            <a:br>
              <a:rPr lang="en-US" sz="2000" b="1" smtClean="0"/>
            </a:br>
            <a:r>
              <a:rPr lang="en-US" sz="2000"/>
              <a:t/>
            </a:r>
            <a:br>
              <a:rPr lang="en-US" sz="2000"/>
            </a:br>
            <a:endParaRPr lang="en-US" sz="2000"/>
          </a:p>
        </p:txBody>
      </p:sp>
      <p:graphicFrame>
        <p:nvGraphicFramePr>
          <p:cNvPr id="3" name="Table 2"/>
          <p:cNvGraphicFramePr>
            <a:graphicFrameLocks noGrp="1"/>
          </p:cNvGraphicFramePr>
          <p:nvPr>
            <p:extLst/>
          </p:nvPr>
        </p:nvGraphicFramePr>
        <p:xfrm>
          <a:off x="984443" y="646982"/>
          <a:ext cx="10468873" cy="5982448"/>
        </p:xfrm>
        <a:graphic>
          <a:graphicData uri="http://schemas.openxmlformats.org/drawingml/2006/table">
            <a:tbl>
              <a:tblPr firstRow="1" bandRow="1">
                <a:tableStyleId>{5C22544A-7EE6-4342-B048-85BDC9FD1C3A}</a:tableStyleId>
              </a:tblPr>
              <a:tblGrid>
                <a:gridCol w="605118"/>
                <a:gridCol w="4117901"/>
                <a:gridCol w="1613496"/>
                <a:gridCol w="1516211"/>
                <a:gridCol w="1311316"/>
                <a:gridCol w="1304831"/>
              </a:tblGrid>
              <a:tr h="552624">
                <a:tc>
                  <a:txBody>
                    <a:bodyPr/>
                    <a:lstStyle/>
                    <a:p>
                      <a:pPr algn="ctr"/>
                      <a:r>
                        <a:rPr lang="en-US" dirty="0" smtClean="0"/>
                        <a:t>STT</a:t>
                      </a:r>
                      <a:endParaRPr lang="en-US" dirty="0"/>
                    </a:p>
                  </a:txBody>
                  <a:tcPr/>
                </a:tc>
                <a:tc>
                  <a:txBody>
                    <a:bodyPr/>
                    <a:lstStyle/>
                    <a:p>
                      <a:pPr algn="ctr"/>
                      <a:r>
                        <a:rPr lang="en-US" dirty="0" smtClean="0"/>
                        <a:t>Chỉ</a:t>
                      </a:r>
                      <a:r>
                        <a:rPr lang="en-US" baseline="0" dirty="0" smtClean="0"/>
                        <a:t> tiêu</a:t>
                      </a:r>
                      <a:endParaRPr lang="en-US" dirty="0"/>
                    </a:p>
                  </a:txBody>
                  <a:tcPr/>
                </a:tc>
                <a:tc>
                  <a:txBody>
                    <a:bodyPr/>
                    <a:lstStyle/>
                    <a:p>
                      <a:pPr algn="ctr"/>
                      <a:r>
                        <a:rPr lang="en-US" dirty="0" smtClean="0"/>
                        <a:t>Kế</a:t>
                      </a:r>
                      <a:r>
                        <a:rPr lang="en-US" baseline="0" dirty="0" smtClean="0"/>
                        <a:t> </a:t>
                      </a:r>
                      <a:r>
                        <a:rPr lang="en-US" baseline="0" dirty="0" smtClean="0"/>
                        <a:t>hoạch (lượt)</a:t>
                      </a:r>
                      <a:endParaRPr lang="en-US" dirty="0"/>
                    </a:p>
                  </a:txBody>
                  <a:tcPr/>
                </a:tc>
                <a:tc>
                  <a:txBody>
                    <a:bodyPr/>
                    <a:lstStyle/>
                    <a:p>
                      <a:pPr algn="ctr"/>
                      <a:r>
                        <a:rPr lang="en-US" dirty="0" smtClean="0"/>
                        <a:t>Thực</a:t>
                      </a:r>
                      <a:r>
                        <a:rPr lang="en-US" baseline="0" dirty="0" smtClean="0"/>
                        <a:t> </a:t>
                      </a:r>
                      <a:r>
                        <a:rPr lang="en-US" baseline="0" dirty="0" smtClean="0"/>
                        <a:t>hiện (lượt)</a:t>
                      </a:r>
                      <a:endParaRPr lang="en-US" dirty="0"/>
                    </a:p>
                  </a:txBody>
                  <a:tcPr/>
                </a:tc>
                <a:tc>
                  <a:txBody>
                    <a:bodyPr/>
                    <a:lstStyle/>
                    <a:p>
                      <a:pPr algn="ctr"/>
                      <a:r>
                        <a:rPr lang="en-US" dirty="0" smtClean="0"/>
                        <a:t>Đạt</a:t>
                      </a:r>
                      <a:r>
                        <a:rPr lang="en-US" baseline="0" dirty="0" smtClean="0"/>
                        <a:t> </a:t>
                      </a:r>
                      <a:r>
                        <a:rPr lang="en-US" baseline="0" dirty="0" smtClean="0"/>
                        <a:t>2022(%)</a:t>
                      </a:r>
                      <a:endParaRPr lang="en-US" dirty="0"/>
                    </a:p>
                  </a:txBody>
                  <a:tcPr/>
                </a:tc>
                <a:tc>
                  <a:txBody>
                    <a:bodyPr/>
                    <a:lstStyle/>
                    <a:p>
                      <a:pPr algn="ctr"/>
                      <a:r>
                        <a:rPr lang="en-US" dirty="0" smtClean="0"/>
                        <a:t>So</a:t>
                      </a:r>
                      <a:r>
                        <a:rPr lang="en-US" baseline="0" dirty="0" smtClean="0"/>
                        <a:t> với  </a:t>
                      </a:r>
                      <a:r>
                        <a:rPr lang="en-US" dirty="0" smtClean="0"/>
                        <a:t>2021 (%)</a:t>
                      </a:r>
                      <a:endParaRPr lang="en-US" dirty="0"/>
                    </a:p>
                  </a:txBody>
                  <a:tcPr/>
                </a:tc>
              </a:tr>
              <a:tr h="370840">
                <a:tc>
                  <a:txBody>
                    <a:bodyPr/>
                    <a:lstStyle/>
                    <a:p>
                      <a:pPr algn="ctr"/>
                      <a:r>
                        <a:rPr lang="en-US" smtClean="0"/>
                        <a:t>1</a:t>
                      </a:r>
                      <a:endParaRPr lang="en-US"/>
                    </a:p>
                  </a:txBody>
                  <a:tcPr/>
                </a:tc>
                <a:tc>
                  <a:txBody>
                    <a:bodyPr/>
                    <a:lstStyle/>
                    <a:p>
                      <a:r>
                        <a:rPr lang="en-US" sz="1800" kern="1200" smtClean="0">
                          <a:solidFill>
                            <a:schemeClr val="dk1"/>
                          </a:solidFill>
                          <a:effectLst/>
                          <a:latin typeface="+mn-lt"/>
                          <a:ea typeface="+mn-ea"/>
                          <a:cs typeface="+mn-cs"/>
                        </a:rPr>
                        <a:t>Tổng số lượt khám bệnh</a:t>
                      </a:r>
                      <a:endParaRPr lang="en-US"/>
                    </a:p>
                  </a:txBody>
                  <a:tcPr/>
                </a:tc>
                <a:tc>
                  <a:txBody>
                    <a:bodyPr/>
                    <a:lstStyle/>
                    <a:p>
                      <a:pPr algn="ctr"/>
                      <a:r>
                        <a:rPr lang="en-US" smtClean="0"/>
                        <a:t>75.000</a:t>
                      </a:r>
                      <a:endParaRPr lang="en-US"/>
                    </a:p>
                  </a:txBody>
                  <a:tcPr/>
                </a:tc>
                <a:tc>
                  <a:txBody>
                    <a:bodyPr/>
                    <a:lstStyle/>
                    <a:p>
                      <a:pPr algn="ctr"/>
                      <a:r>
                        <a:rPr lang="en-US" sz="1800" kern="1200" dirty="0" smtClean="0">
                          <a:solidFill>
                            <a:schemeClr val="dk1"/>
                          </a:solidFill>
                          <a:effectLst/>
                          <a:latin typeface="+mn-lt"/>
                          <a:ea typeface="+mn-ea"/>
                          <a:cs typeface="+mn-cs"/>
                        </a:rPr>
                        <a:t>69.459 </a:t>
                      </a:r>
                      <a:endParaRPr lang="en-US" dirty="0"/>
                    </a:p>
                  </a:txBody>
                  <a:tcPr/>
                </a:tc>
                <a:tc>
                  <a:txBody>
                    <a:bodyPr/>
                    <a:lstStyle/>
                    <a:p>
                      <a:pPr algn="ctr"/>
                      <a:r>
                        <a:rPr lang="en-US" dirty="0" smtClean="0"/>
                        <a:t>92,61</a:t>
                      </a:r>
                      <a:endParaRPr lang="en-US" dirty="0"/>
                    </a:p>
                  </a:txBody>
                  <a:tcPr/>
                </a:tc>
                <a:tc>
                  <a:txBody>
                    <a:bodyPr/>
                    <a:lstStyle/>
                    <a:p>
                      <a:pPr algn="ctr"/>
                      <a:r>
                        <a:rPr lang="en-US" sz="1800" i="1" kern="1200" dirty="0" smtClean="0">
                          <a:solidFill>
                            <a:schemeClr val="dk1"/>
                          </a:solidFill>
                          <a:effectLst/>
                          <a:latin typeface="+mn-lt"/>
                          <a:ea typeface="+mn-ea"/>
                          <a:cs typeface="+mn-cs"/>
                        </a:rPr>
                        <a:t>0,87</a:t>
                      </a:r>
                      <a:endParaRPr lang="en-US" dirty="0"/>
                    </a:p>
                  </a:txBody>
                  <a:tcPr/>
                </a:tc>
              </a:tr>
              <a:tr h="370840">
                <a:tc>
                  <a:txBody>
                    <a:bodyPr/>
                    <a:lstStyle/>
                    <a:p>
                      <a:pPr algn="ctr"/>
                      <a:r>
                        <a:rPr lang="en-US" smtClean="0"/>
                        <a:t>2</a:t>
                      </a:r>
                      <a:endParaRPr lang="en-US"/>
                    </a:p>
                  </a:txBody>
                  <a:tcPr/>
                </a:tc>
                <a:tc>
                  <a:txBody>
                    <a:bodyPr/>
                    <a:lstStyle/>
                    <a:p>
                      <a:r>
                        <a:rPr lang="en-US" sz="1800" kern="1200" smtClean="0">
                          <a:solidFill>
                            <a:schemeClr val="dk1"/>
                          </a:solidFill>
                          <a:effectLst/>
                          <a:latin typeface="+mn-lt"/>
                          <a:ea typeface="+mn-ea"/>
                          <a:cs typeface="+mn-cs"/>
                        </a:rPr>
                        <a:t>BN tiểu đường</a:t>
                      </a:r>
                      <a:endParaRPr lang="en-US"/>
                    </a:p>
                  </a:txBody>
                  <a:tcPr/>
                </a:tc>
                <a:tc>
                  <a:txBody>
                    <a:bodyPr/>
                    <a:lstStyle/>
                    <a:p>
                      <a:pPr algn="ctr"/>
                      <a:r>
                        <a:rPr lang="en-US" smtClean="0"/>
                        <a:t>1.800</a:t>
                      </a:r>
                      <a:endParaRPr lang="en-US"/>
                    </a:p>
                  </a:txBody>
                  <a:tcPr/>
                </a:tc>
                <a:tc>
                  <a:txBody>
                    <a:bodyPr/>
                    <a:lstStyle/>
                    <a:p>
                      <a:pPr algn="ctr"/>
                      <a:r>
                        <a:rPr lang="en-US" sz="1800" kern="1200" dirty="0" smtClean="0">
                          <a:solidFill>
                            <a:schemeClr val="dk1"/>
                          </a:solidFill>
                          <a:effectLst/>
                          <a:latin typeface="+mn-lt"/>
                          <a:ea typeface="+mn-ea"/>
                          <a:cs typeface="+mn-cs"/>
                        </a:rPr>
                        <a:t>2.204</a:t>
                      </a:r>
                      <a:endParaRPr lang="en-US" dirty="0"/>
                    </a:p>
                  </a:txBody>
                  <a:tcPr/>
                </a:tc>
                <a:tc>
                  <a:txBody>
                    <a:bodyPr/>
                    <a:lstStyle/>
                    <a:p>
                      <a:pPr algn="ctr"/>
                      <a:r>
                        <a:rPr lang="en-US" sz="1800" kern="1200" dirty="0" smtClean="0">
                          <a:solidFill>
                            <a:schemeClr val="dk1"/>
                          </a:solidFill>
                          <a:effectLst/>
                          <a:latin typeface="+mn-lt"/>
                          <a:ea typeface="+mn-ea"/>
                          <a:cs typeface="+mn-cs"/>
                        </a:rPr>
                        <a:t>122,44</a:t>
                      </a:r>
                      <a:endParaRPr lang="en-US" dirty="0"/>
                    </a:p>
                  </a:txBody>
                  <a:tcPr/>
                </a:tc>
                <a:tc>
                  <a:txBody>
                    <a:bodyPr/>
                    <a:lstStyle/>
                    <a:p>
                      <a:pPr algn="ctr"/>
                      <a:r>
                        <a:rPr lang="en-US" sz="1800" i="1" kern="1200" dirty="0" smtClean="0">
                          <a:solidFill>
                            <a:schemeClr val="dk1"/>
                          </a:solidFill>
                          <a:effectLst/>
                          <a:latin typeface="+mn-lt"/>
                          <a:ea typeface="+mn-ea"/>
                          <a:cs typeface="+mn-cs"/>
                        </a:rPr>
                        <a:t>7,56</a:t>
                      </a:r>
                      <a:endParaRPr lang="en-US" dirty="0"/>
                    </a:p>
                  </a:txBody>
                  <a:tcPr/>
                </a:tc>
              </a:tr>
              <a:tr h="370840">
                <a:tc>
                  <a:txBody>
                    <a:bodyPr/>
                    <a:lstStyle/>
                    <a:p>
                      <a:pPr algn="ctr"/>
                      <a:r>
                        <a:rPr lang="en-US" smtClean="0"/>
                        <a:t>3</a:t>
                      </a:r>
                      <a:endParaRPr lang="en-US"/>
                    </a:p>
                  </a:txBody>
                  <a:tcPr/>
                </a:tc>
                <a:tc>
                  <a:txBody>
                    <a:bodyPr/>
                    <a:lstStyle/>
                    <a:p>
                      <a:r>
                        <a:rPr lang="en-US" sz="1800" kern="1200" dirty="0" smtClean="0">
                          <a:solidFill>
                            <a:schemeClr val="dk1"/>
                          </a:solidFill>
                          <a:effectLst/>
                          <a:latin typeface="+mn-lt"/>
                          <a:ea typeface="+mn-ea"/>
                          <a:cs typeface="+mn-cs"/>
                        </a:rPr>
                        <a:t>BN tăng huyết áp</a:t>
                      </a:r>
                      <a:endParaRPr lang="en-US" dirty="0"/>
                    </a:p>
                  </a:txBody>
                  <a:tcPr/>
                </a:tc>
                <a:tc>
                  <a:txBody>
                    <a:bodyPr/>
                    <a:lstStyle/>
                    <a:p>
                      <a:pPr algn="ctr"/>
                      <a:r>
                        <a:rPr lang="en-US" smtClean="0"/>
                        <a:t>2.000</a:t>
                      </a:r>
                      <a:endParaRPr lang="en-US"/>
                    </a:p>
                  </a:txBody>
                  <a:tcPr/>
                </a:tc>
                <a:tc>
                  <a:txBody>
                    <a:bodyPr/>
                    <a:lstStyle/>
                    <a:p>
                      <a:pPr algn="ctr"/>
                      <a:r>
                        <a:rPr lang="en-US" sz="1800" kern="1200" dirty="0" smtClean="0">
                          <a:solidFill>
                            <a:schemeClr val="dk1"/>
                          </a:solidFill>
                          <a:effectLst/>
                          <a:latin typeface="+mn-lt"/>
                          <a:ea typeface="+mn-ea"/>
                          <a:cs typeface="+mn-cs"/>
                        </a:rPr>
                        <a:t>2.372</a:t>
                      </a:r>
                      <a:endParaRPr lang="en-US" dirty="0"/>
                    </a:p>
                  </a:txBody>
                  <a:tcPr/>
                </a:tc>
                <a:tc>
                  <a:txBody>
                    <a:bodyPr/>
                    <a:lstStyle/>
                    <a:p>
                      <a:pPr algn="ctr"/>
                      <a:r>
                        <a:rPr lang="en-US" sz="1800" kern="1200" dirty="0" smtClean="0">
                          <a:solidFill>
                            <a:schemeClr val="dk1"/>
                          </a:solidFill>
                          <a:effectLst/>
                          <a:latin typeface="+mn-lt"/>
                          <a:ea typeface="+mn-ea"/>
                          <a:cs typeface="+mn-cs"/>
                        </a:rPr>
                        <a:t>118,6</a:t>
                      </a:r>
                      <a:endParaRPr lang="en-US" dirty="0"/>
                    </a:p>
                  </a:txBody>
                  <a:tcPr/>
                </a:tc>
                <a:tc>
                  <a:txBody>
                    <a:bodyPr/>
                    <a:lstStyle/>
                    <a:p>
                      <a:pPr algn="ctr"/>
                      <a:r>
                        <a:rPr lang="en-US" sz="1800" i="1" kern="1200" dirty="0" smtClean="0">
                          <a:solidFill>
                            <a:schemeClr val="dk1"/>
                          </a:solidFill>
                          <a:effectLst/>
                          <a:latin typeface="+mn-lt"/>
                          <a:ea typeface="+mn-ea"/>
                          <a:cs typeface="+mn-cs"/>
                        </a:rPr>
                        <a:t>1,8 </a:t>
                      </a:r>
                      <a:endParaRPr lang="en-US" dirty="0"/>
                    </a:p>
                  </a:txBody>
                  <a:tcPr/>
                </a:tc>
              </a:tr>
              <a:tr h="370840">
                <a:tc>
                  <a:txBody>
                    <a:bodyPr/>
                    <a:lstStyle/>
                    <a:p>
                      <a:pPr algn="ctr"/>
                      <a:r>
                        <a:rPr lang="en-US" smtClean="0"/>
                        <a:t>4</a:t>
                      </a:r>
                      <a:endParaRPr lang="en-US"/>
                    </a:p>
                  </a:txBody>
                  <a:tcPr/>
                </a:tc>
                <a:tc>
                  <a:txBody>
                    <a:bodyPr/>
                    <a:lstStyle/>
                    <a:p>
                      <a:r>
                        <a:rPr lang="en-US" sz="1800" kern="1200" smtClean="0">
                          <a:solidFill>
                            <a:schemeClr val="dk1"/>
                          </a:solidFill>
                          <a:effectLst/>
                          <a:latin typeface="+mn-lt"/>
                          <a:ea typeface="+mn-ea"/>
                          <a:cs typeface="+mn-cs"/>
                        </a:rPr>
                        <a:t>BN</a:t>
                      </a:r>
                      <a:r>
                        <a:rPr lang="en-US" sz="1800" kern="1200" baseline="0" smtClean="0">
                          <a:solidFill>
                            <a:schemeClr val="dk1"/>
                          </a:solidFill>
                          <a:effectLst/>
                          <a:latin typeface="+mn-lt"/>
                          <a:ea typeface="+mn-ea"/>
                          <a:cs typeface="+mn-cs"/>
                        </a:rPr>
                        <a:t> đ</a:t>
                      </a:r>
                      <a:r>
                        <a:rPr lang="en-US" sz="1800" kern="1200" smtClean="0">
                          <a:solidFill>
                            <a:schemeClr val="dk1"/>
                          </a:solidFill>
                          <a:effectLst/>
                          <a:latin typeface="+mn-lt"/>
                          <a:ea typeface="+mn-ea"/>
                          <a:cs typeface="+mn-cs"/>
                        </a:rPr>
                        <a:t>iều trị nội trú</a:t>
                      </a:r>
                      <a:endParaRPr lang="en-US" b="1"/>
                    </a:p>
                  </a:txBody>
                  <a:tcPr/>
                </a:tc>
                <a:tc>
                  <a:txBody>
                    <a:bodyPr/>
                    <a:lstStyle/>
                    <a:p>
                      <a:pPr algn="ctr"/>
                      <a:r>
                        <a:rPr lang="en-US" smtClean="0"/>
                        <a:t>6.570</a:t>
                      </a:r>
                      <a:endParaRPr lang="en-US"/>
                    </a:p>
                  </a:txBody>
                  <a:tcPr/>
                </a:tc>
                <a:tc>
                  <a:txBody>
                    <a:bodyPr/>
                    <a:lstStyle/>
                    <a:p>
                      <a:pPr algn="ctr"/>
                      <a:r>
                        <a:rPr lang="en-US" sz="1800" kern="1200" dirty="0" smtClean="0">
                          <a:solidFill>
                            <a:schemeClr val="dk1"/>
                          </a:solidFill>
                          <a:effectLst/>
                          <a:latin typeface="+mn-lt"/>
                          <a:ea typeface="+mn-ea"/>
                          <a:cs typeface="+mn-cs"/>
                        </a:rPr>
                        <a:t>6.030 </a:t>
                      </a:r>
                      <a:endParaRPr lang="en-US" dirty="0"/>
                    </a:p>
                  </a:txBody>
                  <a:tcPr/>
                </a:tc>
                <a:tc>
                  <a:txBody>
                    <a:bodyPr/>
                    <a:lstStyle/>
                    <a:p>
                      <a:pPr algn="ctr"/>
                      <a:r>
                        <a:rPr lang="en-US" sz="1800" kern="1200" dirty="0" smtClean="0">
                          <a:solidFill>
                            <a:schemeClr val="dk1"/>
                          </a:solidFill>
                          <a:effectLst/>
                          <a:latin typeface="+mn-lt"/>
                          <a:ea typeface="+mn-ea"/>
                          <a:cs typeface="+mn-cs"/>
                        </a:rPr>
                        <a:t>91,78</a:t>
                      </a:r>
                      <a:endParaRPr lang="en-US" dirty="0"/>
                    </a:p>
                  </a:txBody>
                  <a:tcPr/>
                </a:tc>
                <a:tc>
                  <a:txBody>
                    <a:bodyPr/>
                    <a:lstStyle/>
                    <a:p>
                      <a:pPr algn="ctr"/>
                      <a:r>
                        <a:rPr lang="en-US" sz="1800" i="1" kern="1200" dirty="0" smtClean="0">
                          <a:solidFill>
                            <a:schemeClr val="dk1"/>
                          </a:solidFill>
                          <a:effectLst/>
                          <a:latin typeface="+mn-lt"/>
                          <a:ea typeface="+mn-ea"/>
                          <a:cs typeface="+mn-cs"/>
                        </a:rPr>
                        <a:t>3,96</a:t>
                      </a:r>
                      <a:endParaRPr lang="en-US" dirty="0"/>
                    </a:p>
                  </a:txBody>
                  <a:tcPr/>
                </a:tc>
              </a:tr>
              <a:tr h="370840">
                <a:tc>
                  <a:txBody>
                    <a:bodyPr/>
                    <a:lstStyle/>
                    <a:p>
                      <a:pPr algn="ctr"/>
                      <a:r>
                        <a:rPr lang="en-US" smtClean="0"/>
                        <a:t>5</a:t>
                      </a:r>
                      <a:endParaRPr lang="en-US"/>
                    </a:p>
                  </a:txBody>
                  <a:tcPr/>
                </a:tc>
                <a:tc>
                  <a:txBody>
                    <a:bodyPr/>
                    <a:lstStyle/>
                    <a:p>
                      <a:r>
                        <a:rPr lang="en-US" sz="1800" kern="1200" smtClean="0">
                          <a:solidFill>
                            <a:schemeClr val="dk1"/>
                          </a:solidFill>
                          <a:effectLst/>
                          <a:latin typeface="+mn-lt"/>
                          <a:ea typeface="+mn-ea"/>
                          <a:cs typeface="+mn-cs"/>
                        </a:rPr>
                        <a:t>Công suất sử dụng giường bệnh kế hoạch</a:t>
                      </a:r>
                      <a:endParaRPr lang="en-US"/>
                    </a:p>
                  </a:txBody>
                  <a:tcPr/>
                </a:tc>
                <a:tc>
                  <a:txBody>
                    <a:bodyPr/>
                    <a:lstStyle/>
                    <a:p>
                      <a:pPr algn="ctr"/>
                      <a:r>
                        <a:rPr lang="en-US" smtClean="0"/>
                        <a:t>100</a:t>
                      </a:r>
                      <a:endParaRPr lang="en-US"/>
                    </a:p>
                  </a:txBody>
                  <a:tcPr/>
                </a:tc>
                <a:tc>
                  <a:txBody>
                    <a:bodyPr/>
                    <a:lstStyle/>
                    <a:p>
                      <a:pPr algn="ctr"/>
                      <a:endParaRPr lang="en-US"/>
                    </a:p>
                  </a:txBody>
                  <a:tcPr/>
                </a:tc>
                <a:tc>
                  <a:txBody>
                    <a:bodyPr/>
                    <a:lstStyle/>
                    <a:p>
                      <a:pPr algn="ctr"/>
                      <a:r>
                        <a:rPr lang="en-US" sz="1800" kern="1200" dirty="0" smtClean="0">
                          <a:solidFill>
                            <a:schemeClr val="dk1"/>
                          </a:solidFill>
                          <a:effectLst/>
                          <a:latin typeface="+mn-lt"/>
                          <a:ea typeface="+mn-ea"/>
                          <a:cs typeface="+mn-cs"/>
                        </a:rPr>
                        <a:t>113,18</a:t>
                      </a:r>
                      <a:endParaRPr lang="en-US" dirty="0"/>
                    </a:p>
                  </a:txBody>
                  <a:tcPr/>
                </a:tc>
                <a:tc>
                  <a:txBody>
                    <a:bodyPr/>
                    <a:lstStyle/>
                    <a:p>
                      <a:pPr algn="ctr"/>
                      <a:r>
                        <a:rPr lang="en-US" sz="1800" i="1" kern="1200" dirty="0" smtClean="0">
                          <a:solidFill>
                            <a:schemeClr val="dk1"/>
                          </a:solidFill>
                          <a:effectLst/>
                          <a:latin typeface="+mn-lt"/>
                          <a:ea typeface="+mn-ea"/>
                          <a:cs typeface="+mn-cs"/>
                        </a:rPr>
                        <a:t>3,08</a:t>
                      </a:r>
                      <a:endParaRPr lang="en-US" dirty="0"/>
                    </a:p>
                  </a:txBody>
                  <a:tcPr/>
                </a:tc>
              </a:tr>
              <a:tr h="370840">
                <a:tc>
                  <a:txBody>
                    <a:bodyPr/>
                    <a:lstStyle/>
                    <a:p>
                      <a:pPr algn="ctr"/>
                      <a:r>
                        <a:rPr lang="en-US" smtClean="0"/>
                        <a:t>6</a:t>
                      </a:r>
                      <a:endParaRPr lang="en-US"/>
                    </a:p>
                  </a:txBody>
                  <a:tcPr/>
                </a:tc>
                <a:tc>
                  <a:txBody>
                    <a:bodyPr/>
                    <a:lstStyle/>
                    <a:p>
                      <a:r>
                        <a:rPr lang="en-US" sz="1800" kern="1200" smtClean="0">
                          <a:solidFill>
                            <a:schemeClr val="dk1"/>
                          </a:solidFill>
                          <a:effectLst/>
                          <a:latin typeface="+mn-lt"/>
                          <a:ea typeface="+mn-ea"/>
                          <a:cs typeface="+mn-cs"/>
                        </a:rPr>
                        <a:t>Công suất sử dụng giường bệnh thực tế</a:t>
                      </a:r>
                      <a:endParaRPr lang="en-US"/>
                    </a:p>
                  </a:txBody>
                  <a:tcPr/>
                </a:tc>
                <a:tc>
                  <a:txBody>
                    <a:bodyPr/>
                    <a:lstStyle/>
                    <a:p>
                      <a:pPr algn="ctr"/>
                      <a:r>
                        <a:rPr lang="en-US" dirty="0" smtClean="0"/>
                        <a:t>150</a:t>
                      </a:r>
                      <a:endParaRPr lang="en-US" dirty="0"/>
                    </a:p>
                  </a:txBody>
                  <a:tcPr/>
                </a:tc>
                <a:tc>
                  <a:txBody>
                    <a:bodyPr/>
                    <a:lstStyle/>
                    <a:p>
                      <a:pPr algn="ctr"/>
                      <a:endParaRPr lang="en-US"/>
                    </a:p>
                  </a:txBody>
                  <a:tcPr/>
                </a:tc>
                <a:tc>
                  <a:txBody>
                    <a:bodyPr/>
                    <a:lstStyle/>
                    <a:p>
                      <a:pPr algn="ctr"/>
                      <a:r>
                        <a:rPr lang="en-US" dirty="0" smtClean="0"/>
                        <a:t>62,88</a:t>
                      </a:r>
                      <a:endParaRPr lang="en-US" dirty="0"/>
                    </a:p>
                  </a:txBody>
                  <a:tcPr/>
                </a:tc>
                <a:tc>
                  <a:txBody>
                    <a:bodyPr/>
                    <a:lstStyle/>
                    <a:p>
                      <a:pPr algn="ctr"/>
                      <a:r>
                        <a:rPr lang="en-US" sz="1800" i="1" kern="1200" dirty="0" smtClean="0">
                          <a:solidFill>
                            <a:schemeClr val="dk1"/>
                          </a:solidFill>
                          <a:effectLst/>
                          <a:latin typeface="+mn-lt"/>
                          <a:ea typeface="+mn-ea"/>
                          <a:cs typeface="+mn-cs"/>
                        </a:rPr>
                        <a:t>10,52</a:t>
                      </a:r>
                      <a:endParaRPr lang="en-US" dirty="0"/>
                    </a:p>
                  </a:txBody>
                  <a:tcPr/>
                </a:tc>
              </a:tr>
              <a:tr h="370840">
                <a:tc>
                  <a:txBody>
                    <a:bodyPr/>
                    <a:lstStyle/>
                    <a:p>
                      <a:pPr algn="ctr"/>
                      <a:r>
                        <a:rPr lang="en-US" smtClean="0"/>
                        <a:t>7</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smtClean="0">
                          <a:solidFill>
                            <a:schemeClr val="dk1"/>
                          </a:solidFill>
                          <a:effectLst/>
                          <a:latin typeface="+mn-lt"/>
                          <a:ea typeface="+mn-ea"/>
                          <a:cs typeface="+mn-cs"/>
                        </a:rPr>
                        <a:t>Chụp XQ</a:t>
                      </a:r>
                      <a:endParaRPr lang="en-US" smtClean="0"/>
                    </a:p>
                  </a:txBody>
                  <a:tcPr/>
                </a:tc>
                <a:tc>
                  <a:txBody>
                    <a:bodyPr/>
                    <a:lstStyle/>
                    <a:p>
                      <a:pPr algn="ctr"/>
                      <a:r>
                        <a:rPr lang="en-US" dirty="0" smtClean="0"/>
                        <a:t>9.000</a:t>
                      </a:r>
                      <a:endParaRPr lang="en-US" dirty="0"/>
                    </a:p>
                  </a:txBody>
                  <a:tcPr/>
                </a:tc>
                <a:tc>
                  <a:txBody>
                    <a:bodyPr/>
                    <a:lstStyle/>
                    <a:p>
                      <a:pPr algn="ctr"/>
                      <a:r>
                        <a:rPr lang="en-US" sz="1800" kern="1200" dirty="0" smtClean="0">
                          <a:solidFill>
                            <a:schemeClr val="dk1"/>
                          </a:solidFill>
                          <a:effectLst/>
                          <a:latin typeface="+mn-lt"/>
                          <a:ea typeface="+mn-ea"/>
                          <a:cs typeface="+mn-cs"/>
                        </a:rPr>
                        <a:t>10.093</a:t>
                      </a:r>
                      <a:endParaRPr lang="en-US" dirty="0"/>
                    </a:p>
                  </a:txBody>
                  <a:tcPr/>
                </a:tc>
                <a:tc>
                  <a:txBody>
                    <a:bodyPr/>
                    <a:lstStyle/>
                    <a:p>
                      <a:pPr algn="ctr"/>
                      <a:r>
                        <a:rPr lang="en-US" sz="1800" kern="1200" dirty="0" smtClean="0">
                          <a:solidFill>
                            <a:schemeClr val="dk1"/>
                          </a:solidFill>
                          <a:effectLst/>
                          <a:latin typeface="+mn-lt"/>
                          <a:ea typeface="+mn-ea"/>
                          <a:cs typeface="+mn-cs"/>
                        </a:rPr>
                        <a:t>112,14</a:t>
                      </a:r>
                      <a:endParaRPr lang="en-US" dirty="0"/>
                    </a:p>
                  </a:txBody>
                  <a:tcPr/>
                </a:tc>
                <a:tc>
                  <a:txBody>
                    <a:bodyPr/>
                    <a:lstStyle/>
                    <a:p>
                      <a:pPr algn="ctr"/>
                      <a:r>
                        <a:rPr lang="en-US" sz="1800" i="1" kern="1200" dirty="0" smtClean="0">
                          <a:solidFill>
                            <a:schemeClr val="dk1"/>
                          </a:solidFill>
                          <a:effectLst/>
                          <a:latin typeface="+mn-lt"/>
                          <a:ea typeface="+mn-ea"/>
                          <a:cs typeface="+mn-cs"/>
                        </a:rPr>
                        <a:t>8,58</a:t>
                      </a:r>
                      <a:endParaRPr lang="en-US" dirty="0"/>
                    </a:p>
                  </a:txBody>
                  <a:tcPr/>
                </a:tc>
              </a:tr>
              <a:tr h="370840">
                <a:tc>
                  <a:txBody>
                    <a:bodyPr/>
                    <a:lstStyle/>
                    <a:p>
                      <a:pPr algn="ctr"/>
                      <a:r>
                        <a:rPr lang="en-US" smtClean="0"/>
                        <a:t>8</a:t>
                      </a:r>
                      <a:endParaRPr lang="en-US"/>
                    </a:p>
                  </a:txBody>
                  <a:tcPr/>
                </a:tc>
                <a:tc>
                  <a:txBody>
                    <a:bodyPr/>
                    <a:lstStyle/>
                    <a:p>
                      <a:r>
                        <a:rPr lang="en-US" sz="1800" kern="1200" smtClean="0">
                          <a:solidFill>
                            <a:schemeClr val="dk1"/>
                          </a:solidFill>
                          <a:effectLst/>
                          <a:latin typeface="+mn-lt"/>
                          <a:ea typeface="+mn-ea"/>
                          <a:cs typeface="+mn-cs"/>
                        </a:rPr>
                        <a:t>Siêu</a:t>
                      </a:r>
                      <a:r>
                        <a:rPr lang="en-US" sz="1800" kern="1200" baseline="0" smtClean="0">
                          <a:solidFill>
                            <a:schemeClr val="dk1"/>
                          </a:solidFill>
                          <a:effectLst/>
                          <a:latin typeface="+mn-lt"/>
                          <a:ea typeface="+mn-ea"/>
                          <a:cs typeface="+mn-cs"/>
                        </a:rPr>
                        <a:t> âm </a:t>
                      </a:r>
                      <a:endParaRPr lang="en-US"/>
                    </a:p>
                  </a:txBody>
                  <a:tcPr/>
                </a:tc>
                <a:tc>
                  <a:txBody>
                    <a:bodyPr/>
                    <a:lstStyle/>
                    <a:p>
                      <a:pPr algn="ctr"/>
                      <a:r>
                        <a:rPr lang="en-US" smtClean="0"/>
                        <a:t>9.000</a:t>
                      </a:r>
                      <a:endParaRPr lang="en-US"/>
                    </a:p>
                  </a:txBody>
                  <a:tcPr/>
                </a:tc>
                <a:tc>
                  <a:txBody>
                    <a:bodyPr/>
                    <a:lstStyle/>
                    <a:p>
                      <a:pPr algn="ctr"/>
                      <a:r>
                        <a:rPr lang="en-US" sz="1800" kern="1200" dirty="0" smtClean="0">
                          <a:solidFill>
                            <a:schemeClr val="dk1"/>
                          </a:solidFill>
                          <a:effectLst/>
                          <a:latin typeface="+mn-lt"/>
                          <a:ea typeface="+mn-ea"/>
                          <a:cs typeface="+mn-cs"/>
                        </a:rPr>
                        <a:t>7.548</a:t>
                      </a:r>
                      <a:endParaRPr lang="en-US" dirty="0"/>
                    </a:p>
                  </a:txBody>
                  <a:tcPr/>
                </a:tc>
                <a:tc>
                  <a:txBody>
                    <a:bodyPr/>
                    <a:lstStyle/>
                    <a:p>
                      <a:pPr algn="ctr"/>
                      <a:r>
                        <a:rPr lang="en-US" sz="1800" kern="1200" dirty="0" smtClean="0">
                          <a:solidFill>
                            <a:schemeClr val="dk1"/>
                          </a:solidFill>
                          <a:effectLst/>
                          <a:latin typeface="+mn-lt"/>
                          <a:ea typeface="+mn-ea"/>
                          <a:cs typeface="+mn-cs"/>
                        </a:rPr>
                        <a:t>83,87</a:t>
                      </a:r>
                      <a:endParaRPr lang="en-US" dirty="0"/>
                    </a:p>
                  </a:txBody>
                  <a:tcPr/>
                </a:tc>
                <a:tc>
                  <a:txBody>
                    <a:bodyPr/>
                    <a:lstStyle/>
                    <a:p>
                      <a:pPr algn="ctr"/>
                      <a:r>
                        <a:rPr lang="en-US" dirty="0" smtClean="0"/>
                        <a:t>4,14</a:t>
                      </a:r>
                      <a:endParaRPr lang="en-US" dirty="0"/>
                    </a:p>
                  </a:txBody>
                  <a:tcPr/>
                </a:tc>
              </a:tr>
              <a:tr h="370840">
                <a:tc>
                  <a:txBody>
                    <a:bodyPr/>
                    <a:lstStyle/>
                    <a:p>
                      <a:pPr algn="ctr"/>
                      <a:r>
                        <a:rPr lang="en-US" smtClean="0"/>
                        <a:t>9</a:t>
                      </a:r>
                      <a:endParaRPr lang="en-US"/>
                    </a:p>
                  </a:txBody>
                  <a:tcPr/>
                </a:tc>
                <a:tc>
                  <a:txBody>
                    <a:bodyPr/>
                    <a:lstStyle/>
                    <a:p>
                      <a:r>
                        <a:rPr lang="en-US" sz="1800" kern="1200" smtClean="0">
                          <a:solidFill>
                            <a:schemeClr val="dk1"/>
                          </a:solidFill>
                          <a:effectLst/>
                          <a:latin typeface="+mn-lt"/>
                          <a:ea typeface="+mn-ea"/>
                          <a:cs typeface="+mn-cs"/>
                        </a:rPr>
                        <a:t>Xét</a:t>
                      </a:r>
                      <a:r>
                        <a:rPr lang="en-US" sz="1800" kern="1200" baseline="0" smtClean="0">
                          <a:solidFill>
                            <a:schemeClr val="dk1"/>
                          </a:solidFill>
                          <a:effectLst/>
                          <a:latin typeface="+mn-lt"/>
                          <a:ea typeface="+mn-ea"/>
                          <a:cs typeface="+mn-cs"/>
                        </a:rPr>
                        <a:t> nghiệm</a:t>
                      </a:r>
                      <a:endParaRPr lang="en-US"/>
                    </a:p>
                  </a:txBody>
                  <a:tcPr/>
                </a:tc>
                <a:tc>
                  <a:txBody>
                    <a:bodyPr/>
                    <a:lstStyle/>
                    <a:p>
                      <a:pPr algn="ctr"/>
                      <a:r>
                        <a:rPr lang="en-US" smtClean="0"/>
                        <a:t>150.000</a:t>
                      </a:r>
                      <a:endParaRPr lang="en-US"/>
                    </a:p>
                  </a:txBody>
                  <a:tcPr/>
                </a:tc>
                <a:tc>
                  <a:txBody>
                    <a:bodyPr/>
                    <a:lstStyle/>
                    <a:p>
                      <a:pPr algn="ctr"/>
                      <a:r>
                        <a:rPr lang="en-US" sz="1800" kern="1200" dirty="0" smtClean="0">
                          <a:solidFill>
                            <a:schemeClr val="dk1"/>
                          </a:solidFill>
                          <a:effectLst/>
                          <a:latin typeface="+mn-lt"/>
                          <a:ea typeface="+mn-ea"/>
                          <a:cs typeface="+mn-cs"/>
                        </a:rPr>
                        <a:t>133.551</a:t>
                      </a:r>
                      <a:endParaRPr lang="en-US" dirty="0"/>
                    </a:p>
                  </a:txBody>
                  <a:tcPr/>
                </a:tc>
                <a:tc>
                  <a:txBody>
                    <a:bodyPr/>
                    <a:lstStyle/>
                    <a:p>
                      <a:pPr algn="ctr"/>
                      <a:r>
                        <a:rPr lang="en-US" sz="1800" kern="1200" dirty="0" smtClean="0">
                          <a:solidFill>
                            <a:schemeClr val="dk1"/>
                          </a:solidFill>
                          <a:effectLst/>
                          <a:latin typeface="+mn-lt"/>
                          <a:ea typeface="+mn-ea"/>
                          <a:cs typeface="+mn-cs"/>
                        </a:rPr>
                        <a:t>89,03</a:t>
                      </a:r>
                      <a:endParaRPr lang="en-US" dirty="0"/>
                    </a:p>
                  </a:txBody>
                  <a:tcPr/>
                </a:tc>
                <a:tc>
                  <a:txBody>
                    <a:bodyPr/>
                    <a:lstStyle/>
                    <a:p>
                      <a:pPr algn="ctr"/>
                      <a:r>
                        <a:rPr lang="en-US" sz="1800" i="1" kern="1200" dirty="0" smtClean="0">
                          <a:solidFill>
                            <a:schemeClr val="dk1"/>
                          </a:solidFill>
                          <a:effectLst/>
                          <a:latin typeface="+mn-lt"/>
                          <a:ea typeface="+mn-ea"/>
                          <a:cs typeface="+mn-cs"/>
                        </a:rPr>
                        <a:t>6,91</a:t>
                      </a:r>
                      <a:endParaRPr lang="en-US" dirty="0"/>
                    </a:p>
                  </a:txBody>
                  <a:tcPr/>
                </a:tc>
              </a:tr>
              <a:tr h="370840">
                <a:tc>
                  <a:txBody>
                    <a:bodyPr/>
                    <a:lstStyle/>
                    <a:p>
                      <a:pPr algn="ctr"/>
                      <a:r>
                        <a:rPr lang="en-US" dirty="0" smtClean="0"/>
                        <a:t>10</a:t>
                      </a:r>
                      <a:endParaRPr lang="en-US" dirty="0"/>
                    </a:p>
                  </a:txBody>
                  <a:tcPr/>
                </a:tc>
                <a:tc>
                  <a:txBody>
                    <a:bodyPr/>
                    <a:lstStyle/>
                    <a:p>
                      <a:r>
                        <a:rPr lang="en-US" dirty="0" smtClean="0"/>
                        <a:t>Nội</a:t>
                      </a:r>
                      <a:r>
                        <a:rPr lang="en-US" baseline="0" dirty="0" smtClean="0"/>
                        <a:t> soi dạ dày –tá  tràng</a:t>
                      </a:r>
                      <a:endParaRPr lang="en-US" dirty="0"/>
                    </a:p>
                  </a:txBody>
                  <a:tcPr/>
                </a:tc>
                <a:tc gridSpan="3">
                  <a:txBody>
                    <a:bodyPr/>
                    <a:lstStyle/>
                    <a:p>
                      <a:pPr algn="ctr"/>
                      <a:r>
                        <a:rPr lang="en-US" dirty="0" smtClean="0"/>
                        <a:t>Triển khai từ</a:t>
                      </a:r>
                      <a:r>
                        <a:rPr lang="en-US" baseline="0" dirty="0" smtClean="0"/>
                        <a:t> tháng 7 năm 2022</a:t>
                      </a: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dirty="0" smtClean="0"/>
                        <a:t>145</a:t>
                      </a:r>
                      <a:endParaRPr lang="en-US" dirty="0"/>
                    </a:p>
                  </a:txBody>
                  <a:tcPr/>
                </a:tc>
              </a:tr>
              <a:tr h="370840">
                <a:tc>
                  <a:txBody>
                    <a:bodyPr/>
                    <a:lstStyle/>
                    <a:p>
                      <a:pPr algn="ctr"/>
                      <a:r>
                        <a:rPr lang="en-US" dirty="0" smtClean="0"/>
                        <a:t>11</a:t>
                      </a:r>
                      <a:endParaRPr lang="en-US" dirty="0"/>
                    </a:p>
                  </a:txBody>
                  <a:tcPr/>
                </a:tc>
                <a:tc>
                  <a:txBody>
                    <a:bodyPr/>
                    <a:lstStyle/>
                    <a:p>
                      <a:r>
                        <a:rPr lang="en-US" sz="1800" kern="1200" dirty="0" smtClean="0">
                          <a:solidFill>
                            <a:schemeClr val="dk1"/>
                          </a:solidFill>
                          <a:effectLst/>
                          <a:latin typeface="+mn-lt"/>
                          <a:ea typeface="+mn-ea"/>
                          <a:cs typeface="+mn-cs"/>
                        </a:rPr>
                        <a:t>Nội </a:t>
                      </a:r>
                      <a:r>
                        <a:rPr lang="en-US" sz="1800" kern="1200" dirty="0" smtClean="0">
                          <a:solidFill>
                            <a:schemeClr val="dk1"/>
                          </a:solidFill>
                          <a:effectLst/>
                          <a:latin typeface="+mn-lt"/>
                          <a:ea typeface="+mn-ea"/>
                          <a:cs typeface="+mn-cs"/>
                        </a:rPr>
                        <a:t>soi TMH</a:t>
                      </a:r>
                      <a:endParaRPr lang="en-US" dirty="0"/>
                    </a:p>
                  </a:txBody>
                  <a:tcPr/>
                </a:tc>
                <a:tc>
                  <a:txBody>
                    <a:bodyPr/>
                    <a:lstStyle/>
                    <a:p>
                      <a:pPr algn="ctr"/>
                      <a:r>
                        <a:rPr lang="en-US" smtClean="0"/>
                        <a:t>3.000</a:t>
                      </a:r>
                      <a:endParaRPr lang="en-US"/>
                    </a:p>
                  </a:txBody>
                  <a:tcPr/>
                </a:tc>
                <a:tc>
                  <a:txBody>
                    <a:bodyPr/>
                    <a:lstStyle/>
                    <a:p>
                      <a:pPr algn="ctr"/>
                      <a:r>
                        <a:rPr lang="en-US" sz="1800" kern="1200" dirty="0" smtClean="0">
                          <a:solidFill>
                            <a:schemeClr val="dk1"/>
                          </a:solidFill>
                          <a:effectLst/>
                          <a:latin typeface="+mn-lt"/>
                          <a:ea typeface="+mn-ea"/>
                          <a:cs typeface="+mn-cs"/>
                        </a:rPr>
                        <a:t>3.624</a:t>
                      </a:r>
                      <a:endParaRPr lang="en-US" dirty="0"/>
                    </a:p>
                  </a:txBody>
                  <a:tcPr/>
                </a:tc>
                <a:tc>
                  <a:txBody>
                    <a:bodyPr/>
                    <a:lstStyle/>
                    <a:p>
                      <a:pPr algn="ctr"/>
                      <a:r>
                        <a:rPr lang="en-US" sz="1800" kern="1200" dirty="0" smtClean="0">
                          <a:solidFill>
                            <a:schemeClr val="dk1"/>
                          </a:solidFill>
                          <a:effectLst/>
                          <a:latin typeface="+mn-lt"/>
                          <a:ea typeface="+mn-ea"/>
                          <a:cs typeface="+mn-cs"/>
                        </a:rPr>
                        <a:t>120,8</a:t>
                      </a:r>
                      <a:endParaRPr lang="en-US" dirty="0"/>
                    </a:p>
                  </a:txBody>
                  <a:tcPr/>
                </a:tc>
                <a:tc>
                  <a:txBody>
                    <a:bodyPr/>
                    <a:lstStyle/>
                    <a:p>
                      <a:pPr algn="ctr"/>
                      <a:r>
                        <a:rPr lang="en-US" sz="1800" i="1" kern="1200" dirty="0" smtClean="0">
                          <a:solidFill>
                            <a:schemeClr val="dk1"/>
                          </a:solidFill>
                          <a:effectLst/>
                          <a:latin typeface="+mn-lt"/>
                          <a:ea typeface="+mn-ea"/>
                          <a:cs typeface="+mn-cs"/>
                        </a:rPr>
                        <a:t>34,8</a:t>
                      </a:r>
                      <a:endParaRPr lang="en-US" dirty="0"/>
                    </a:p>
                  </a:txBody>
                  <a:tcPr/>
                </a:tc>
              </a:tr>
              <a:tr h="370840">
                <a:tc>
                  <a:txBody>
                    <a:bodyPr/>
                    <a:lstStyle/>
                    <a:p>
                      <a:pPr algn="ctr"/>
                      <a:r>
                        <a:rPr lang="en-US" dirty="0" smtClean="0"/>
                        <a:t>12</a:t>
                      </a:r>
                      <a:endParaRPr lang="en-US" dirty="0"/>
                    </a:p>
                  </a:txBody>
                  <a:tcPr/>
                </a:tc>
                <a:tc>
                  <a:txBody>
                    <a:bodyPr/>
                    <a:lstStyle/>
                    <a:p>
                      <a:r>
                        <a:rPr lang="en-US" smtClean="0"/>
                        <a:t>Điện</a:t>
                      </a:r>
                      <a:r>
                        <a:rPr lang="en-US" baseline="0" smtClean="0"/>
                        <a:t> tim</a:t>
                      </a:r>
                      <a:endParaRPr lang="en-US"/>
                    </a:p>
                  </a:txBody>
                  <a:tcPr/>
                </a:tc>
                <a:tc>
                  <a:txBody>
                    <a:bodyPr/>
                    <a:lstStyle/>
                    <a:p>
                      <a:pPr algn="ctr"/>
                      <a:r>
                        <a:rPr lang="en-US" smtClean="0"/>
                        <a:t>15.000</a:t>
                      </a:r>
                      <a:endParaRPr lang="en-US"/>
                    </a:p>
                  </a:txBody>
                  <a:tcPr/>
                </a:tc>
                <a:tc>
                  <a:txBody>
                    <a:bodyPr/>
                    <a:lstStyle/>
                    <a:p>
                      <a:pPr algn="ctr"/>
                      <a:r>
                        <a:rPr lang="en-US" sz="1800" kern="1200" smtClean="0">
                          <a:solidFill>
                            <a:schemeClr val="dk1"/>
                          </a:solidFill>
                          <a:effectLst/>
                          <a:latin typeface="+mn-lt"/>
                          <a:ea typeface="+mn-ea"/>
                          <a:cs typeface="+mn-cs"/>
                        </a:rPr>
                        <a:t>10.354</a:t>
                      </a:r>
                      <a:endParaRPr lang="en-US"/>
                    </a:p>
                  </a:txBody>
                  <a:tcPr/>
                </a:tc>
                <a:tc>
                  <a:txBody>
                    <a:bodyPr/>
                    <a:lstStyle/>
                    <a:p>
                      <a:pPr algn="ctr"/>
                      <a:r>
                        <a:rPr lang="en-US" sz="1800" kern="1200" smtClean="0">
                          <a:solidFill>
                            <a:schemeClr val="dk1"/>
                          </a:solidFill>
                          <a:effectLst/>
                          <a:latin typeface="+mn-lt"/>
                          <a:ea typeface="+mn-ea"/>
                          <a:cs typeface="+mn-cs"/>
                        </a:rPr>
                        <a:t>69,02</a:t>
                      </a:r>
                      <a:endParaRPr lang="en-US"/>
                    </a:p>
                  </a:txBody>
                  <a:tcPr/>
                </a:tc>
                <a:tc>
                  <a:txBody>
                    <a:bodyPr/>
                    <a:lstStyle/>
                    <a:p>
                      <a:pPr algn="ctr"/>
                      <a:r>
                        <a:rPr lang="en-US" sz="1800" i="1" kern="1200" dirty="0" smtClean="0">
                          <a:solidFill>
                            <a:schemeClr val="dk1"/>
                          </a:solidFill>
                          <a:effectLst/>
                          <a:latin typeface="+mn-lt"/>
                          <a:ea typeface="+mn-ea"/>
                          <a:cs typeface="+mn-cs"/>
                        </a:rPr>
                        <a:t>5,02</a:t>
                      </a:r>
                      <a:endParaRPr lang="en-US" dirty="0"/>
                    </a:p>
                  </a:txBody>
                  <a:tcPr/>
                </a:tc>
              </a:tr>
              <a:tr h="446144">
                <a:tc>
                  <a:txBody>
                    <a:bodyPr/>
                    <a:lstStyle/>
                    <a:p>
                      <a:pPr algn="ctr"/>
                      <a:r>
                        <a:rPr lang="en-US" dirty="0" smtClean="0"/>
                        <a:t>13</a:t>
                      </a:r>
                      <a:endParaRPr lang="en-US" dirty="0"/>
                    </a:p>
                  </a:txBody>
                  <a:tcPr/>
                </a:tc>
                <a:tc>
                  <a:txBody>
                    <a:bodyPr/>
                    <a:lstStyle/>
                    <a:p>
                      <a:r>
                        <a:rPr lang="en-US" sz="1800" kern="1200" smtClean="0">
                          <a:solidFill>
                            <a:schemeClr val="dk1"/>
                          </a:solidFill>
                          <a:effectLst/>
                          <a:latin typeface="+mn-lt"/>
                          <a:ea typeface="+mn-ea"/>
                          <a:cs typeface="+mn-cs"/>
                        </a:rPr>
                        <a:t>Phẫu thuật</a:t>
                      </a:r>
                      <a:endParaRPr lang="en-US"/>
                    </a:p>
                  </a:txBody>
                  <a:tcPr/>
                </a:tc>
                <a:tc>
                  <a:txBody>
                    <a:bodyPr/>
                    <a:lstStyle/>
                    <a:p>
                      <a:pPr algn="ctr"/>
                      <a:endParaRPr lang="en-US"/>
                    </a:p>
                  </a:txBody>
                  <a:tcPr/>
                </a:tc>
                <a:tc>
                  <a:txBody>
                    <a:bodyPr/>
                    <a:lstStyle/>
                    <a:p>
                      <a:pPr algn="ctr"/>
                      <a:r>
                        <a:rPr lang="en-US" smtClean="0"/>
                        <a:t>85</a:t>
                      </a:r>
                      <a:endParaRPr lang="en-US"/>
                    </a:p>
                  </a:txBody>
                  <a:tcPr/>
                </a:tc>
                <a:tc>
                  <a:txBody>
                    <a:bodyPr/>
                    <a:lstStyle/>
                    <a:p>
                      <a:pPr algn="ctr"/>
                      <a:endParaRPr lang="en-US"/>
                    </a:p>
                  </a:txBody>
                  <a:tcPr/>
                </a:tc>
                <a:tc>
                  <a:txBody>
                    <a:bodyPr/>
                    <a:lstStyle/>
                    <a:p>
                      <a:pPr algn="ctr"/>
                      <a:r>
                        <a:rPr lang="en-US" sz="1800" i="1" kern="1200" smtClean="0">
                          <a:solidFill>
                            <a:schemeClr val="dk1"/>
                          </a:solidFill>
                          <a:effectLst/>
                          <a:latin typeface="+mn-lt"/>
                          <a:ea typeface="+mn-ea"/>
                          <a:cs typeface="+mn-cs"/>
                        </a:rPr>
                        <a:t>103 ca</a:t>
                      </a:r>
                      <a:endParaRPr lang="en-US"/>
                    </a:p>
                  </a:txBody>
                  <a:tcPr/>
                </a:tc>
              </a:tr>
              <a:tr h="446144">
                <a:tc>
                  <a:txBody>
                    <a:bodyPr/>
                    <a:lstStyle/>
                    <a:p>
                      <a:pPr algn="ctr"/>
                      <a:r>
                        <a:rPr lang="en-US" dirty="0" smtClean="0"/>
                        <a:t>14</a:t>
                      </a:r>
                      <a:endParaRPr lang="en-US" dirty="0"/>
                    </a:p>
                  </a:txBody>
                  <a:tcPr/>
                </a:tc>
                <a:tc>
                  <a:txBody>
                    <a:bodyPr/>
                    <a:lstStyle/>
                    <a:p>
                      <a:r>
                        <a:rPr lang="en-US" smtClean="0"/>
                        <a:t>Thủ</a:t>
                      </a:r>
                      <a:r>
                        <a:rPr lang="en-US" baseline="0" smtClean="0"/>
                        <a:t> thuật</a:t>
                      </a:r>
                      <a:endParaRPr lang="en-US"/>
                    </a:p>
                  </a:txBody>
                  <a:tcPr/>
                </a:tc>
                <a:tc>
                  <a:txBody>
                    <a:bodyPr/>
                    <a:lstStyle/>
                    <a:p>
                      <a:pPr algn="ctr"/>
                      <a:endParaRPr lang="en-US"/>
                    </a:p>
                  </a:txBody>
                  <a:tcPr/>
                </a:tc>
                <a:tc>
                  <a:txBody>
                    <a:bodyPr/>
                    <a:lstStyle/>
                    <a:p>
                      <a:pPr algn="ctr"/>
                      <a:r>
                        <a:rPr lang="en-US" smtClean="0"/>
                        <a:t>26.712</a:t>
                      </a:r>
                      <a:endParaRPr lang="en-US"/>
                    </a:p>
                  </a:txBody>
                  <a:tcPr/>
                </a:tc>
                <a:tc>
                  <a:txBody>
                    <a:bodyPr/>
                    <a:lstStyle/>
                    <a:p>
                      <a:pPr algn="ctr"/>
                      <a:endParaRPr lang="en-US"/>
                    </a:p>
                  </a:txBody>
                  <a:tcPr/>
                </a:tc>
                <a:tc>
                  <a:txBody>
                    <a:bodyPr/>
                    <a:lstStyle/>
                    <a:p>
                      <a:pPr algn="ctr"/>
                      <a:r>
                        <a:rPr lang="en-US" sz="1800" i="1" kern="1200" dirty="0" smtClean="0">
                          <a:solidFill>
                            <a:schemeClr val="dk1"/>
                          </a:solidFill>
                          <a:effectLst/>
                          <a:latin typeface="+mn-lt"/>
                          <a:ea typeface="+mn-ea"/>
                          <a:cs typeface="+mn-cs"/>
                        </a:rPr>
                        <a:t>85 ca </a:t>
                      </a:r>
                      <a:endParaRPr lang="en-US" dirty="0"/>
                    </a:p>
                  </a:txBody>
                  <a:tcPr/>
                </a:tc>
              </a:tr>
            </a:tbl>
          </a:graphicData>
        </a:graphic>
      </p:graphicFrame>
      <p:cxnSp>
        <p:nvCxnSpPr>
          <p:cNvPr id="5" name="Straight Arrow Connector 4"/>
          <p:cNvCxnSpPr/>
          <p:nvPr/>
        </p:nvCxnSpPr>
        <p:spPr>
          <a:xfrm>
            <a:off x="10473338" y="1347395"/>
            <a:ext cx="0" cy="174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477822" y="2844502"/>
            <a:ext cx="0" cy="174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0434150" y="3250859"/>
            <a:ext cx="0" cy="174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438249" y="5477178"/>
            <a:ext cx="0" cy="174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408024" y="6314227"/>
            <a:ext cx="0" cy="174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385613" y="5876109"/>
            <a:ext cx="0" cy="174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0512527" y="1776932"/>
            <a:ext cx="8964" cy="16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551461" y="2122073"/>
            <a:ext cx="0" cy="174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0482047" y="2477971"/>
            <a:ext cx="8964" cy="16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0451567" y="3597024"/>
            <a:ext cx="8964" cy="16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0460276" y="4023744"/>
            <a:ext cx="8964" cy="16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0512527" y="4350315"/>
            <a:ext cx="8964" cy="16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0486400" y="5081835"/>
            <a:ext cx="8964" cy="161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9638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0" y="365124"/>
            <a:ext cx="10946675" cy="5578476"/>
          </a:xfrm>
        </p:spPr>
        <p:style>
          <a:lnRef idx="1">
            <a:schemeClr val="accent6"/>
          </a:lnRef>
          <a:fillRef idx="2">
            <a:schemeClr val="accent6"/>
          </a:fillRef>
          <a:effectRef idx="1">
            <a:schemeClr val="accent6"/>
          </a:effectRef>
          <a:fontRef idx="minor">
            <a:schemeClr val="dk1"/>
          </a:fontRef>
        </p:style>
        <p:txBody>
          <a:bodyPr anchor="t">
            <a:noAutofit/>
          </a:bodyPr>
          <a:lstStyle/>
          <a:p>
            <a:r>
              <a:rPr lang="en-US" sz="2800" b="1" dirty="0"/>
              <a:t>6. Công tác dược và quản lý chất lượng thuốc:</a:t>
            </a:r>
            <a:r>
              <a:rPr lang="en-US" sz="2800" dirty="0"/>
              <a:t/>
            </a:r>
            <a:br>
              <a:rPr lang="en-US" sz="2800" dirty="0"/>
            </a:br>
            <a:r>
              <a:rPr lang="en-US" sz="2800" dirty="0" smtClean="0"/>
              <a:t>	- </a:t>
            </a:r>
            <a:r>
              <a:rPr lang="en-US" sz="2800" dirty="0"/>
              <a:t>Hàng tháng dự trù cung ứng đủ thuốc, cung ứng thuốc đảm bảo trong danh mục đã trúng thầu, quy chế dược được duy </a:t>
            </a:r>
            <a:r>
              <a:rPr lang="en-US" sz="2800" dirty="0" smtClean="0"/>
              <a:t>trì mặc dù thiếu thuốc nhưng TT vẫn tìm mọi phương pháp cung ứng thuốc điều trị cho người bệnh.</a:t>
            </a:r>
            <a:r>
              <a:rPr lang="en-US" sz="2800" dirty="0" smtClean="0"/>
              <a:t/>
            </a:r>
            <a:br>
              <a:rPr lang="en-US" sz="2800" dirty="0" smtClean="0"/>
            </a:br>
            <a:r>
              <a:rPr lang="en-US" sz="2800" b="1" dirty="0"/>
              <a:t>7. Công tác đào tạo:</a:t>
            </a:r>
            <a:r>
              <a:rPr lang="en-US" sz="2800" dirty="0"/>
              <a:t/>
            </a:r>
            <a:br>
              <a:rPr lang="en-US" sz="2800" dirty="0"/>
            </a:br>
            <a:r>
              <a:rPr lang="en-US" sz="2800" dirty="0" smtClean="0"/>
              <a:t>	- </a:t>
            </a:r>
            <a:r>
              <a:rPr lang="en-US" sz="2800" dirty="0"/>
              <a:t>Hiện tại Bệnh viện đang gửi đi đào tạo: </a:t>
            </a:r>
            <a:r>
              <a:rPr lang="en-US" sz="2800" dirty="0" smtClean="0"/>
              <a:t>04</a:t>
            </a:r>
            <a:r>
              <a:rPr lang="en-US" sz="2800" dirty="0"/>
              <a:t> bác sĩ đa </a:t>
            </a:r>
            <a:r>
              <a:rPr lang="en-US" sz="2800" dirty="0" smtClean="0"/>
              <a:t>khoa.</a:t>
            </a:r>
            <a:r>
              <a:rPr lang="en-US" sz="2800" dirty="0"/>
              <a:t/>
            </a:r>
            <a:br>
              <a:rPr lang="en-US" sz="2800" dirty="0"/>
            </a:br>
            <a:r>
              <a:rPr lang="en-US" sz="2800" dirty="0" smtClean="0"/>
              <a:t>	- </a:t>
            </a:r>
            <a:r>
              <a:rPr lang="en-US" sz="2800" dirty="0" smtClean="0"/>
              <a:t>TT còn cử nhiều lượt đi đào tạo lấy chứng chỉ, tập huấn, hội thảo, các lớp bồi dưỡng nghiệp vụ chuyên môn... Nâng cao trình độ.</a:t>
            </a:r>
            <a:r>
              <a:rPr lang="en-US" sz="2800" dirty="0" smtClean="0"/>
              <a:t/>
            </a:r>
            <a:br>
              <a:rPr lang="en-US" sz="2800" dirty="0" smtClean="0"/>
            </a:br>
            <a:r>
              <a:rPr lang="en-US" sz="2800" b="1" dirty="0"/>
              <a:t>8. Công tác tổ chức và quản lý</a:t>
            </a:r>
            <a:r>
              <a:rPr lang="en-US" sz="2800" b="1" dirty="0" smtClean="0"/>
              <a:t>:</a:t>
            </a:r>
            <a:br>
              <a:rPr lang="en-US" sz="2800" b="1" dirty="0" smtClean="0"/>
            </a:br>
            <a:r>
              <a:rPr lang="en-US" sz="2800" b="1" dirty="0" smtClean="0"/>
              <a:t>	</a:t>
            </a:r>
            <a:r>
              <a:rPr lang="en-US" sz="2800" dirty="0" smtClean="0"/>
              <a:t>- Cuối Năm 2022, 1 đồng chí lãnh đạo lên tuyến tỉnh.</a:t>
            </a:r>
            <a:r>
              <a:rPr lang="en-US" sz="2800" dirty="0"/>
              <a:t/>
            </a:r>
            <a:br>
              <a:rPr lang="en-US" sz="2800" dirty="0"/>
            </a:br>
            <a:r>
              <a:rPr lang="en-US" sz="2800" dirty="0" smtClean="0"/>
              <a:t>	- </a:t>
            </a:r>
            <a:r>
              <a:rPr lang="en-US" sz="2800" dirty="0" smtClean="0"/>
              <a:t>Gộp phòng Điều dưỡng và phòng KHNV thành phòng KHNV-ĐD;</a:t>
            </a:r>
            <a:r>
              <a:rPr lang="en-US" sz="2800" dirty="0"/>
              <a:t/>
            </a:r>
            <a:br>
              <a:rPr lang="en-US" sz="2800" dirty="0"/>
            </a:br>
            <a:r>
              <a:rPr lang="en-US" sz="2800" dirty="0" smtClean="0"/>
              <a:t>	</a:t>
            </a:r>
            <a:r>
              <a:rPr lang="en-US" sz="2800" dirty="0"/>
              <a:t/>
            </a:r>
            <a:br>
              <a:rPr lang="en-US" sz="2800" dirty="0"/>
            </a:br>
            <a:r>
              <a:rPr lang="en-US" sz="2800" dirty="0" smtClean="0"/>
              <a:t>	</a:t>
            </a:r>
            <a:endParaRPr lang="en-US" sz="2800" dirty="0"/>
          </a:p>
        </p:txBody>
      </p:sp>
    </p:spTree>
    <p:extLst>
      <p:ext uri="{BB962C8B-B14F-4D97-AF65-F5344CB8AC3E}">
        <p14:creationId xmlns:p14="http://schemas.microsoft.com/office/powerpoint/2010/main" xmlns="" val="3873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47294" cy="6116357"/>
          </a:xfrm>
        </p:spPr>
        <p:style>
          <a:lnRef idx="1">
            <a:schemeClr val="accent6"/>
          </a:lnRef>
          <a:fillRef idx="2">
            <a:schemeClr val="accent6"/>
          </a:fillRef>
          <a:effectRef idx="1">
            <a:schemeClr val="accent6"/>
          </a:effectRef>
          <a:fontRef idx="minor">
            <a:schemeClr val="dk1"/>
          </a:fontRef>
        </p:style>
        <p:txBody>
          <a:bodyPr anchor="t">
            <a:normAutofit/>
          </a:bodyPr>
          <a:lstStyle/>
          <a:p>
            <a:r>
              <a:rPr lang="en-US" sz="2400" b="1" dirty="0" smtClean="0"/>
              <a:t/>
            </a:r>
            <a:br>
              <a:rPr lang="en-US" sz="2400" b="1" dirty="0" smtClean="0"/>
            </a:br>
            <a:r>
              <a:rPr lang="en-US" sz="2800" b="1" dirty="0" smtClean="0">
                <a:solidFill>
                  <a:srgbClr val="0070C0"/>
                </a:solidFill>
              </a:rPr>
              <a:t>B</a:t>
            </a:r>
            <a:r>
              <a:rPr lang="en-US" sz="2800" b="1" dirty="0">
                <a:solidFill>
                  <a:srgbClr val="0070C0"/>
                </a:solidFill>
              </a:rPr>
              <a:t>. ĐÁNH GIÁ KẾT QUẢ THỰC HIỆN NHIỆM VỤ NĂM </a:t>
            </a:r>
            <a:r>
              <a:rPr lang="en-US" sz="2800" b="1" dirty="0" smtClean="0">
                <a:solidFill>
                  <a:srgbClr val="0070C0"/>
                </a:solidFill>
              </a:rPr>
              <a:t>2022:</a:t>
            </a:r>
            <a:r>
              <a:rPr lang="en-US" sz="2400" dirty="0">
                <a:solidFill>
                  <a:srgbClr val="0070C0"/>
                </a:solidFill>
              </a:rPr>
              <a:t/>
            </a:r>
            <a:br>
              <a:rPr lang="en-US" sz="2400" dirty="0">
                <a:solidFill>
                  <a:srgbClr val="0070C0"/>
                </a:solidFill>
              </a:rPr>
            </a:br>
            <a:r>
              <a:rPr lang="en-US" sz="3100" dirty="0" smtClean="0"/>
              <a:t> 	</a:t>
            </a:r>
            <a:r>
              <a:rPr lang="en-US" sz="3200" dirty="0" smtClean="0"/>
              <a:t> </a:t>
            </a:r>
            <a:r>
              <a:rPr lang="en-US" sz="2800" dirty="0" smtClean="0"/>
              <a:t>- Các chỉ tiêu khám chữa bệnh hoàn thành tương đối so với chỉ tiêu giao, không có tai biến xảy ra trong qúa trình điều trị.</a:t>
            </a:r>
            <a:br>
              <a:rPr lang="en-US" sz="2800" dirty="0" smtClean="0"/>
            </a:br>
            <a:r>
              <a:rPr lang="en-US" sz="2800" dirty="0" smtClean="0"/>
              <a:t>	- </a:t>
            </a:r>
            <a:r>
              <a:rPr lang="en-US" sz="2800" dirty="0" smtClean="0"/>
              <a:t>Chất lượng khám chữa bệnh, tinh thần thái độ phục vụ và kỹ năng giao tiếp của nhân viên y tế ngày càng được củng cố và nâng cao, thực hiện tốt công bằng trong khám chữa bệnh, không có sai sót do chuyên môn.  </a:t>
            </a:r>
            <a:br>
              <a:rPr lang="en-US" sz="2800" dirty="0" smtClean="0"/>
            </a:br>
            <a:r>
              <a:rPr lang="en-US" sz="2800" dirty="0" smtClean="0"/>
              <a:t>	- </a:t>
            </a:r>
            <a:r>
              <a:rPr lang="en-US" sz="2800" dirty="0" smtClean="0"/>
              <a:t>Kết quả tự chấm kiểm tra cuối năm theo biểu điểm 83 tiêu chí của bộ đạt </a:t>
            </a:r>
            <a:r>
              <a:rPr lang="en-US" sz="2800" dirty="0" smtClean="0"/>
              <a:t>3,24.</a:t>
            </a:r>
            <a:r>
              <a:rPr lang="en-US" sz="2800" dirty="0" smtClean="0"/>
              <a:t/>
            </a:r>
            <a:br>
              <a:rPr lang="en-US" sz="2800" dirty="0" smtClean="0"/>
            </a:br>
            <a:r>
              <a:rPr lang="en-US" sz="2800" dirty="0" smtClean="0"/>
              <a:t>	- Kết </a:t>
            </a:r>
            <a:r>
              <a:rPr lang="en-US" sz="2800" dirty="0" smtClean="0"/>
              <a:t>quả tự chấm bệnh viện an toàn theo QĐ 3088 của </a:t>
            </a:r>
            <a:r>
              <a:rPr lang="en-US" sz="2800" dirty="0" smtClean="0"/>
              <a:t>Bộ </a:t>
            </a:r>
            <a:r>
              <a:rPr lang="en-US" sz="2800" dirty="0" smtClean="0"/>
              <a:t>đạt </a:t>
            </a:r>
            <a:r>
              <a:rPr lang="en-US" sz="2800" dirty="0" smtClean="0"/>
              <a:t>144 điểm (90,6%) </a:t>
            </a:r>
            <a:r>
              <a:rPr lang="en-US" sz="3200" dirty="0" smtClean="0"/>
              <a:t/>
            </a:r>
            <a:br>
              <a:rPr lang="en-US" sz="3200" dirty="0" smtClean="0"/>
            </a:br>
            <a:endParaRPr lang="en-US" sz="3100" dirty="0"/>
          </a:p>
        </p:txBody>
      </p:sp>
    </p:spTree>
    <p:extLst>
      <p:ext uri="{BB962C8B-B14F-4D97-AF65-F5344CB8AC3E}">
        <p14:creationId xmlns:p14="http://schemas.microsoft.com/office/powerpoint/2010/main" xmlns="" val="280456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71" y="297890"/>
            <a:ext cx="10645588" cy="818215"/>
          </a:xfrm>
        </p:spPr>
        <p:style>
          <a:lnRef idx="1">
            <a:schemeClr val="accent4"/>
          </a:lnRef>
          <a:fillRef idx="2">
            <a:schemeClr val="accent4"/>
          </a:fillRef>
          <a:effectRef idx="1">
            <a:schemeClr val="accent4"/>
          </a:effectRef>
          <a:fontRef idx="minor">
            <a:schemeClr val="dk1"/>
          </a:fontRef>
        </p:style>
        <p:txBody>
          <a:bodyPr/>
          <a:lstStyle/>
          <a:p>
            <a:pPr algn="ctr"/>
            <a:r>
              <a:rPr lang="en-US" b="1" smtClean="0"/>
              <a:t>Một số hình ảnh nổi bật về TTYT</a:t>
            </a:r>
            <a:endParaRPr lang="en-US" b="1"/>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53235" y="1411288"/>
            <a:ext cx="7745506" cy="5043300"/>
          </a:xfrm>
        </p:spPr>
      </p:pic>
    </p:spTree>
    <p:extLst>
      <p:ext uri="{BB962C8B-B14F-4D97-AF65-F5344CB8AC3E}">
        <p14:creationId xmlns:p14="http://schemas.microsoft.com/office/powerpoint/2010/main" xmlns="" val="330857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14651"/>
          </a:xfrm>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9897" y="365124"/>
            <a:ext cx="10489474" cy="5914651"/>
          </a:xfrm>
          <a:prstGeom prst="rect">
            <a:avLst/>
          </a:prstGeom>
        </p:spPr>
      </p:pic>
    </p:spTree>
    <p:extLst>
      <p:ext uri="{BB962C8B-B14F-4D97-AF65-F5344CB8AC3E}">
        <p14:creationId xmlns:p14="http://schemas.microsoft.com/office/powerpoint/2010/main" xmlns="" val="2593894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1149</TotalTime>
  <Words>315</Words>
  <Application>Microsoft Office PowerPoint</Application>
  <PresentationFormat>Custom</PresentationFormat>
  <Paragraphs>125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BÁO CÁO TÓM TẮT KẾT QUẢ CÔNG TÁC Y TẾ NĂM 2022  </vt:lpstr>
      <vt:lpstr> PHẦN THỨ NHẤT ĐÁNH GIÁ TÌNH HÌNH THỰC HIỆN KẾ HOẠCH NĂM 2022</vt:lpstr>
      <vt:lpstr>2. Thực hiện các chương trình mục tiêu Y tế quốc gia và các bệnh xã hội: 2.1. Chương trình tiêm chủng mở rộng:         2.2. Các chương trình phòng chống bệnh xã hội khác đều được TTYT quản lý chặt chẽ, cấp phát thuốc đúng đối tượng. 3. Các chương trình khác:  Chăm sóc SKSS, Chăm sóc SKTE, Công tác truyền thông giáo dục sức khỏe – dân số đều hoàn thành và vượt chỉ tiêu Sở y tế giao.    </vt:lpstr>
      <vt:lpstr>5. Công tác điều trị:   </vt:lpstr>
      <vt:lpstr>6. Công tác dược và quản lý chất lượng thuốc:  - Hàng tháng dự trù cung ứng đủ thuốc, cung ứng thuốc đảm bảo trong danh mục đã trúng thầu, quy chế dược được duy trì mặc dù thiếu thuốc nhưng TT vẫn tìm mọi phương pháp cung ứng thuốc điều trị cho người bệnh. 7. Công tác đào tạo:  - Hiện tại Bệnh viện đang gửi đi đào tạo: 04 bác sĩ đa khoa.  - TT còn cử nhiều lượt đi đào tạo lấy chứng chỉ, tập huấn, hội thảo, các lớp bồi dưỡng nghiệp vụ chuyên môn... Nâng cao trình độ. 8. Công tác tổ chức và quản lý:  - Cuối Năm 2022, 1 đồng chí lãnh đạo lên tuyến tỉnh.  - Gộp phòng Điều dưỡng và phòng KHNV thành phòng KHNV-ĐD;    </vt:lpstr>
      <vt:lpstr> B. ĐÁNH GIÁ KẾT QUẢ THỰC HIỆN NHIỆM VỤ NĂM 2022:    - Các chỉ tiêu khám chữa bệnh hoàn thành tương đối so với chỉ tiêu giao, không có tai biến xảy ra trong qúa trình điều trị.  - Chất lượng khám chữa bệnh, tinh thần thái độ phục vụ và kỹ năng giao tiếp của nhân viên y tế ngày càng được củng cố và nâng cao, thực hiện tốt công bằng trong khám chữa bệnh, không có sai sót do chuyên môn.    - Kết quả tự chấm kiểm tra cuối năm theo biểu điểm 83 tiêu chí của bộ đạt 3,24.  - Kết quả tự chấm bệnh viện an toàn theo QĐ 3088 của Bộ đạt 144 điểm (90,6%)  </vt:lpstr>
      <vt:lpstr>Một số hình ảnh nổi bật về TTYT</vt:lpstr>
      <vt:lpstr>Slide 9</vt:lpstr>
      <vt:lpstr>Slide 10</vt:lpstr>
      <vt:lpstr>Slide 11</vt:lpstr>
      <vt:lpstr>Slide 12</vt:lpstr>
      <vt:lpstr>Slide 13</vt:lpstr>
      <vt:lpstr>Slide 14</vt:lpstr>
      <vt:lpstr>Slide 15</vt:lpstr>
      <vt:lpstr>Slide 16</vt:lpstr>
      <vt:lpstr>Slide 17</vt:lpstr>
      <vt:lpstr>TRÂN TRỌNG CẢM ƠN!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Manh Cuong</dc:creator>
  <cp:lastModifiedBy>KHTH</cp:lastModifiedBy>
  <cp:revision>91</cp:revision>
  <dcterms:created xsi:type="dcterms:W3CDTF">2021-01-25T12:46:06Z</dcterms:created>
  <dcterms:modified xsi:type="dcterms:W3CDTF">2023-03-14T08:25:04Z</dcterms:modified>
</cp:coreProperties>
</file>